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4" r:id="rId2"/>
    <p:sldId id="324" r:id="rId3"/>
    <p:sldId id="360" r:id="rId4"/>
    <p:sldId id="363" r:id="rId5"/>
    <p:sldId id="361" r:id="rId6"/>
    <p:sldId id="334" r:id="rId7"/>
    <p:sldId id="299" r:id="rId8"/>
    <p:sldId id="300" r:id="rId9"/>
    <p:sldId id="302" r:id="rId10"/>
    <p:sldId id="344" r:id="rId11"/>
    <p:sldId id="347" r:id="rId12"/>
    <p:sldId id="348" r:id="rId13"/>
    <p:sldId id="326" r:id="rId14"/>
    <p:sldId id="293" r:id="rId15"/>
    <p:sldId id="328" r:id="rId16"/>
    <p:sldId id="335" r:id="rId17"/>
    <p:sldId id="352" r:id="rId18"/>
    <p:sldId id="353" r:id="rId19"/>
    <p:sldId id="307" r:id="rId20"/>
    <p:sldId id="308" r:id="rId21"/>
    <p:sldId id="359" r:id="rId22"/>
    <p:sldId id="310" r:id="rId23"/>
    <p:sldId id="340" r:id="rId24"/>
    <p:sldId id="309" r:id="rId25"/>
    <p:sldId id="350" r:id="rId26"/>
    <p:sldId id="351" r:id="rId27"/>
    <p:sldId id="338" r:id="rId28"/>
    <p:sldId id="362" r:id="rId29"/>
    <p:sldId id="319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93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0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45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93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8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38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894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25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56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22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63770-E463-43E6-A3E5-593C4B871D05}" type="datetimeFigureOut">
              <a:rPr lang="fr-FR" smtClean="0"/>
              <a:t>03/02/2022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893E9-FF46-4FF6-B84F-2392DAF996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11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emf"/><Relationship Id="rId7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28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28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922224"/>
            <a:ext cx="1219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Aperçu sur le changement climatique</a:t>
            </a:r>
          </a:p>
          <a:p>
            <a:pPr algn="ctr"/>
            <a:r>
              <a:rPr lang="fr-F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et ses impacts en Normandie</a:t>
            </a:r>
            <a:endParaRPr 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2800" dirty="0">
                <a:solidFill>
                  <a:srgbClr val="000000"/>
                </a:solidFill>
                <a:latin typeface="+mj-lt"/>
              </a:rPr>
              <a:t>Olivier CANTAT</a:t>
            </a:r>
          </a:p>
          <a:p>
            <a:pPr algn="ctr"/>
            <a:endParaRPr lang="fr-FR" sz="8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+mj-lt"/>
              </a:rPr>
              <a:t>Géographe-climatologue, enseignant-chercheur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+mj-lt"/>
              </a:rPr>
              <a:t>LETG Caen </a:t>
            </a:r>
            <a:r>
              <a:rPr lang="fr-FR" sz="2000" dirty="0" err="1">
                <a:solidFill>
                  <a:srgbClr val="000000"/>
                </a:solidFill>
                <a:latin typeface="+mj-lt"/>
              </a:rPr>
              <a:t>Géophen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, Université de Caen Normandie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+mj-lt"/>
              </a:rPr>
              <a:t>Expert auprès du GIEC Normand ; 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olivier.cantat@unicaen.fr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 </a:t>
            </a:r>
            <a:endParaRPr lang="fr-FR" sz="20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50583" y="5103223"/>
            <a:ext cx="1132114" cy="1618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b="38671"/>
          <a:stretch/>
        </p:blipFill>
        <p:spPr>
          <a:xfrm>
            <a:off x="120235" y="5476733"/>
            <a:ext cx="2017951" cy="12375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5289" y="5193885"/>
            <a:ext cx="1520424" cy="15204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1672" y="298071"/>
            <a:ext cx="50189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Caen Métropole</a:t>
            </a:r>
          </a:p>
          <a:p>
            <a:r>
              <a:rPr lang="fr-FR" b="1" dirty="0">
                <a:solidFill>
                  <a:schemeClr val="bg1"/>
                </a:solidFill>
              </a:rPr>
              <a:t>Hémicycle Caen la Mer</a:t>
            </a:r>
          </a:p>
          <a:p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83276" y="298071"/>
            <a:ext cx="27524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Caen, le 25 juin 2021</a:t>
            </a:r>
          </a:p>
          <a:p>
            <a:pPr algn="r"/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974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9999" y="1800000"/>
            <a:ext cx="3239991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forte variabilité interannuelle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doublée d’une tendance</a:t>
            </a:r>
          </a:p>
          <a:p>
            <a:r>
              <a:rPr lang="fr-FR" dirty="0">
                <a:solidFill>
                  <a:schemeClr val="bg1"/>
                </a:solidFill>
              </a:rPr>
              <a:t>nette au réchauffement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observée en toute saison :</a:t>
            </a:r>
          </a:p>
          <a:p>
            <a:pPr>
              <a:spcAft>
                <a:spcPts val="600"/>
              </a:spcAft>
            </a:pPr>
            <a:endParaRPr lang="fr-FR" sz="6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plus forte variabilité interannuelle </a:t>
            </a:r>
            <a:r>
              <a:rPr lang="fr-FR" sz="1400" u="sng" dirty="0">
                <a:solidFill>
                  <a:schemeClr val="bg1"/>
                </a:solidFill>
              </a:rPr>
              <a:t>en hiver qu’en été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avec des </a:t>
            </a:r>
            <a:r>
              <a:rPr lang="fr-FR" sz="1400" u="sng" dirty="0">
                <a:solidFill>
                  <a:schemeClr val="bg1"/>
                </a:solidFill>
              </a:rPr>
              <a:t>années remarquables  en hiver</a:t>
            </a:r>
            <a:r>
              <a:rPr lang="fr-FR" sz="1400" dirty="0">
                <a:solidFill>
                  <a:schemeClr val="bg1"/>
                </a:solidFill>
              </a:rPr>
              <a:t> comme 1956, 1963, 1979, 1985 et 2010, marquées par des vagues de froid et des épisodes neigeux contraignants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fr-FR" sz="1400" dirty="0">
                <a:solidFill>
                  <a:schemeClr val="bg1"/>
                </a:solidFill>
              </a:rPr>
              <a:t>avec des </a:t>
            </a:r>
            <a:r>
              <a:rPr lang="fr-FR" sz="1400" u="sng" dirty="0">
                <a:solidFill>
                  <a:schemeClr val="bg1"/>
                </a:solidFill>
              </a:rPr>
              <a:t>années remarquables en été </a:t>
            </a:r>
            <a:r>
              <a:rPr lang="fr-FR" sz="1400" dirty="0">
                <a:solidFill>
                  <a:schemeClr val="bg1"/>
                </a:solidFill>
              </a:rPr>
              <a:t>comme 1976, 2003 et 2018, marquées par des pics de chaleur et de sécheresses mémorables</a:t>
            </a:r>
          </a:p>
        </p:txBody>
      </p:sp>
      <p:pic>
        <p:nvPicPr>
          <p:cNvPr id="8" name="Image 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93600" y="1778400"/>
            <a:ext cx="3644250" cy="462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881779" y="1778400"/>
            <a:ext cx="3644250" cy="462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3693364" y="1260000"/>
            <a:ext cx="783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Chronique des températures moyennes saisonnières à Caen depuis 1951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940374" y="5718094"/>
            <a:ext cx="2230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/>
              <a:t>1963 : une anomalie climatique !</a:t>
            </a:r>
          </a:p>
        </p:txBody>
      </p:sp>
      <p:sp>
        <p:nvSpPr>
          <p:cNvPr id="13" name="Ellipse 12"/>
          <p:cNvSpPr/>
          <p:nvPr/>
        </p:nvSpPr>
        <p:spPr>
          <a:xfrm>
            <a:off x="4184374" y="5496594"/>
            <a:ext cx="756000" cy="720000"/>
          </a:xfrm>
          <a:prstGeom prst="ellipse">
            <a:avLst/>
          </a:prstGeom>
          <a:solidFill>
            <a:srgbClr val="002060">
              <a:alpha val="5000"/>
            </a:srgb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0180982" y="2132273"/>
            <a:ext cx="756000" cy="720000"/>
          </a:xfrm>
          <a:prstGeom prst="ellipse">
            <a:avLst/>
          </a:prstGeom>
          <a:solidFill>
            <a:srgbClr val="FF0000">
              <a:alpha val="5000"/>
            </a:srgbClr>
          </a:solidFill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9309689" y="1920611"/>
            <a:ext cx="1198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/>
              <a:t>2003 : un été exceptionnel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052345" y="6548392"/>
            <a:ext cx="429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Données Météo-France, traitements et réalisation O. Cantat, 2021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13E3C90-1E47-4AF0-8DBB-08388C778A43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 changement climatique contemporain en Normandie : </a:t>
            </a:r>
            <a:r>
              <a:rPr lang="fr-FR" sz="2000" dirty="0">
                <a:latin typeface="+mn-lt"/>
              </a:rPr>
              <a:t>un réchauffement marqué de l’air</a:t>
            </a:r>
          </a:p>
        </p:txBody>
      </p:sp>
    </p:spTree>
    <p:extLst>
      <p:ext uri="{BB962C8B-B14F-4D97-AF65-F5344CB8AC3E}">
        <p14:creationId xmlns:p14="http://schemas.microsoft.com/office/powerpoint/2010/main" val="244820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99" y="1778369"/>
            <a:ext cx="7560000" cy="4622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B13E3C90-1E47-4AF0-8DBB-08388C778A43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 changement climatique contemporain en Normandie : </a:t>
            </a:r>
            <a:r>
              <a:rPr lang="fr-FR" sz="2000" dirty="0">
                <a:latin typeface="+mn-lt"/>
              </a:rPr>
              <a:t>une forte variabilité mais pas de tendance affirmée…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9999" y="1800000"/>
            <a:ext cx="31313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forte variabilité interannuelle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du simple au double</a:t>
            </a:r>
          </a:p>
          <a:p>
            <a:r>
              <a:rPr lang="fr-FR" dirty="0">
                <a:solidFill>
                  <a:schemeClr val="bg1"/>
                </a:solidFill>
              </a:rPr>
              <a:t>(avec leurs lots de sécheresses et d’inondations…)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mais </a:t>
            </a:r>
            <a:r>
              <a:rPr lang="fr-FR" b="1" dirty="0">
                <a:solidFill>
                  <a:schemeClr val="bg1"/>
                </a:solidFill>
              </a:rPr>
              <a:t>sans tendance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52345" y="6548392"/>
            <a:ext cx="429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Données Météo-France, traitements et réalisation O. Cantat, 2021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93600" y="1260000"/>
            <a:ext cx="7546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Chronique des cumuls annuels de précipitations en Normandie depuis 1951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583967" y="2514601"/>
            <a:ext cx="0" cy="2981738"/>
          </a:xfrm>
          <a:prstGeom prst="straightConnector1">
            <a:avLst/>
          </a:prstGeom>
          <a:ln w="76200">
            <a:gradFill>
              <a:gsLst>
                <a:gs pos="100000">
                  <a:srgbClr val="FFFF00"/>
                </a:gs>
                <a:gs pos="50000">
                  <a:schemeClr val="bg1"/>
                </a:gs>
                <a:gs pos="0">
                  <a:srgbClr val="002060"/>
                </a:gs>
              </a:gsLst>
              <a:lin ang="5400000" scaled="1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1239603" y="1692408"/>
            <a:ext cx="6887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1000 mm /an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1276511" y="5662105"/>
            <a:ext cx="6149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400 mm /an</a:t>
            </a:r>
          </a:p>
        </p:txBody>
      </p:sp>
      <p:sp>
        <p:nvSpPr>
          <p:cNvPr id="12" name="Ellipse 11"/>
          <p:cNvSpPr/>
          <p:nvPr/>
        </p:nvSpPr>
        <p:spPr>
          <a:xfrm>
            <a:off x="8322364" y="5302105"/>
            <a:ext cx="756000" cy="720000"/>
          </a:xfrm>
          <a:prstGeom prst="ellipse">
            <a:avLst/>
          </a:prstGeom>
          <a:solidFill>
            <a:srgbClr val="FF0000">
              <a:alpha val="5000"/>
            </a:srgbClr>
          </a:solidFill>
          <a:ln w="31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8776252" y="1921319"/>
            <a:ext cx="756000" cy="720000"/>
          </a:xfrm>
          <a:prstGeom prst="ellipse">
            <a:avLst/>
          </a:prstGeom>
          <a:solidFill>
            <a:srgbClr val="002060">
              <a:alpha val="5000"/>
            </a:srgbClr>
          </a:solidFill>
          <a:ln w="31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878464" y="2472042"/>
            <a:ext cx="12073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2060"/>
                </a:solidFill>
              </a:rPr>
              <a:t>≈  +/- 720 mm</a:t>
            </a:r>
          </a:p>
        </p:txBody>
      </p:sp>
    </p:spTree>
    <p:extLst>
      <p:ext uri="{BB962C8B-B14F-4D97-AF65-F5344CB8AC3E}">
        <p14:creationId xmlns:p14="http://schemas.microsoft.com/office/powerpoint/2010/main" val="140564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59999" y="1800000"/>
            <a:ext cx="313134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forte variabilité interannuelle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mais </a:t>
            </a:r>
            <a:r>
              <a:rPr lang="fr-FR" b="1" dirty="0">
                <a:solidFill>
                  <a:schemeClr val="bg1"/>
                </a:solidFill>
              </a:rPr>
              <a:t>sans tendance</a:t>
            </a:r>
          </a:p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quelles que soient les saisons…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052345" y="6548392"/>
            <a:ext cx="429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Données Météo-France, traitements et réalisation O. Cantat, 2021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693600" y="1260000"/>
            <a:ext cx="780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Chronique des cumuls saisonniers de précipitations en Normandie depuis 1951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600" y="1778400"/>
            <a:ext cx="4282800" cy="2341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368" y="4172160"/>
            <a:ext cx="4282800" cy="23417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/>
          <p:cNvSpPr txBox="1"/>
          <p:nvPr/>
        </p:nvSpPr>
        <p:spPr>
          <a:xfrm>
            <a:off x="11333525" y="16265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dirty="0"/>
              <a:t>15/33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76400" y="2643753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≈ 400 mm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235168" y="5239263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≈ 300 mm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B13E3C90-1E47-4AF0-8DBB-08388C778A43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 changement climatique contemporain en Normandie : </a:t>
            </a:r>
            <a:r>
              <a:rPr lang="fr-FR" sz="2000" dirty="0">
                <a:latin typeface="+mn-lt"/>
              </a:rPr>
              <a:t>une forte variabilité mais pas de tendance affirmée…</a:t>
            </a:r>
          </a:p>
        </p:txBody>
      </p:sp>
    </p:spTree>
    <p:extLst>
      <p:ext uri="{BB962C8B-B14F-4D97-AF65-F5344CB8AC3E}">
        <p14:creationId xmlns:p14="http://schemas.microsoft.com/office/powerpoint/2010/main" val="291687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40000"/>
            <a:ext cx="12192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Et demain ?</a:t>
            </a:r>
          </a:p>
          <a:p>
            <a:pPr algn="ctr"/>
            <a:endParaRPr lang="fr-FR" sz="10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Les perspectives climatiques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en Normandie à l’horizon 2100</a:t>
            </a:r>
          </a:p>
          <a:p>
            <a:pPr algn="ctr"/>
            <a:endParaRPr lang="fr-FR" sz="2400" b="1" dirty="0"/>
          </a:p>
          <a:p>
            <a:pPr algn="ctr"/>
            <a:endParaRPr lang="fr-FR" sz="2400" b="1" dirty="0"/>
          </a:p>
          <a:p>
            <a:pPr algn="ctr"/>
            <a:r>
              <a:rPr lang="fr-FR" sz="2400" dirty="0"/>
              <a:t>D’après données Drias </a:t>
            </a:r>
            <a:r>
              <a:rPr lang="fr-FR" sz="2400" i="1" dirty="0"/>
              <a:t>les futurs du climat</a:t>
            </a:r>
          </a:p>
          <a:p>
            <a:pPr algn="ctr"/>
            <a:r>
              <a:rPr lang="fr-FR" sz="2400" dirty="0"/>
              <a:t>scénarios du GIEC (RCP 2.6 et RCP 8.5)</a:t>
            </a:r>
          </a:p>
        </p:txBody>
      </p:sp>
    </p:spTree>
    <p:extLst>
      <p:ext uri="{BB962C8B-B14F-4D97-AF65-F5344CB8AC3E}">
        <p14:creationId xmlns:p14="http://schemas.microsoft.com/office/powerpoint/2010/main" val="171276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8" y="2726758"/>
            <a:ext cx="3743191" cy="3875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ADEB97B-F6A1-49A8-8F90-B1BD938A92FE}"/>
              </a:ext>
            </a:extLst>
          </p:cNvPr>
          <p:cNvSpPr txBox="1"/>
          <p:nvPr/>
        </p:nvSpPr>
        <p:spPr>
          <a:xfrm>
            <a:off x="4191684" y="3004255"/>
            <a:ext cx="183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scénario élevé : « </a:t>
            </a:r>
            <a:r>
              <a:rPr lang="fr-FR" sz="1600" b="1" dirty="0">
                <a:solidFill>
                  <a:schemeClr val="bg1"/>
                </a:solidFill>
              </a:rPr>
              <a:t>pessimiste</a:t>
            </a:r>
            <a:r>
              <a:rPr lang="fr-FR" sz="1600" dirty="0">
                <a:solidFill>
                  <a:schemeClr val="bg1"/>
                </a:solidFill>
              </a:rPr>
              <a:t> »</a:t>
            </a:r>
          </a:p>
          <a:p>
            <a:pPr algn="ctr"/>
            <a:r>
              <a:rPr lang="fr-FR" sz="1600" i="1" u="sng" dirty="0">
                <a:solidFill>
                  <a:schemeClr val="bg1"/>
                </a:solidFill>
              </a:rPr>
              <a:t>sans politique climatique</a:t>
            </a:r>
            <a:r>
              <a:rPr lang="fr-FR" sz="1600" i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0CDAD8-0F17-4E4D-990B-179FAA6CC170}"/>
              </a:ext>
            </a:extLst>
          </p:cNvPr>
          <p:cNvSpPr txBox="1"/>
          <p:nvPr/>
        </p:nvSpPr>
        <p:spPr>
          <a:xfrm>
            <a:off x="4271198" y="4867535"/>
            <a:ext cx="183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scénario bas : « </a:t>
            </a:r>
            <a:r>
              <a:rPr lang="fr-FR" sz="1600" b="1" dirty="0">
                <a:solidFill>
                  <a:schemeClr val="bg1"/>
                </a:solidFill>
              </a:rPr>
              <a:t>optimiste</a:t>
            </a:r>
            <a:r>
              <a:rPr lang="fr-FR" sz="1600" dirty="0">
                <a:solidFill>
                  <a:schemeClr val="bg1"/>
                </a:solidFill>
              </a:rPr>
              <a:t> »</a:t>
            </a:r>
          </a:p>
          <a:p>
            <a:pPr algn="ctr"/>
            <a:r>
              <a:rPr lang="fr-FR" sz="1600" i="1" u="sng" dirty="0">
                <a:solidFill>
                  <a:schemeClr val="bg1"/>
                </a:solidFill>
              </a:rPr>
              <a:t>avec une politique climatique immédiate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DDE19326-E2D6-4266-936B-ED8CAE82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7638" t="5220" r="2362" b="5220"/>
          <a:stretch>
            <a:fillRect/>
          </a:stretch>
        </p:blipFill>
        <p:spPr bwMode="auto">
          <a:xfrm>
            <a:off x="3895287" y="3350018"/>
            <a:ext cx="359298" cy="3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8DB0F9F1-2434-47A1-A5BB-E7ECA083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62" t="5220" r="57638" b="5220"/>
          <a:stretch>
            <a:fillRect/>
          </a:stretch>
        </p:blipFill>
        <p:spPr bwMode="auto">
          <a:xfrm>
            <a:off x="3895287" y="5352586"/>
            <a:ext cx="359298" cy="35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31745" y="1648748"/>
            <a:ext cx="37431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émissions de GES</a:t>
            </a:r>
          </a:p>
          <a:p>
            <a:pPr algn="ctr"/>
            <a:endParaRPr lang="fr-FR" sz="600" b="1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/>
              <a:t>4 scénarios en fonction</a:t>
            </a:r>
          </a:p>
          <a:p>
            <a:pPr algn="ctr"/>
            <a:r>
              <a:rPr lang="fr-FR" sz="1600" dirty="0"/>
              <a:t>de notre bilan carbone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61491" y="750872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Des déclinaisons ≠ selon</a:t>
            </a:r>
          </a:p>
        </p:txBody>
      </p:sp>
      <p:cxnSp>
        <p:nvCxnSpPr>
          <p:cNvPr id="7" name="Connecteur en angle 6"/>
          <p:cNvCxnSpPr>
            <a:stCxn id="4" idx="1"/>
            <a:endCxn id="3" idx="0"/>
          </p:cNvCxnSpPr>
          <p:nvPr/>
        </p:nvCxnSpPr>
        <p:spPr>
          <a:xfrm rot="10800000" flipV="1">
            <a:off x="2203341" y="981704"/>
            <a:ext cx="1458150" cy="667043"/>
          </a:xfrm>
          <a:prstGeom prst="bent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La modélisation climatique : projeter le climat global dans le futur… 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54321" y="5119482"/>
            <a:ext cx="129715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Forçage mesuré</a:t>
            </a:r>
          </a:p>
          <a:p>
            <a:pPr algn="ctr"/>
            <a:r>
              <a:rPr lang="fr-FR" sz="1000" dirty="0"/>
              <a:t>en 2020 = 3,18 W/m²</a:t>
            </a:r>
          </a:p>
        </p:txBody>
      </p:sp>
    </p:spTree>
    <p:extLst>
      <p:ext uri="{BB962C8B-B14F-4D97-AF65-F5344CB8AC3E}">
        <p14:creationId xmlns:p14="http://schemas.microsoft.com/office/powerpoint/2010/main" val="3386723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8E447F4C-BC2D-4A6B-9C1C-3A166B6F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843" t="10499" r="50551" b="17218"/>
          <a:stretch>
            <a:fillRect/>
          </a:stretch>
        </p:blipFill>
        <p:spPr bwMode="auto">
          <a:xfrm>
            <a:off x="6933541" y="2722216"/>
            <a:ext cx="2821380" cy="387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3DD84E5-E143-4801-A5DE-2D43625428CE}"/>
              </a:ext>
            </a:extLst>
          </p:cNvPr>
          <p:cNvSpPr txBox="1"/>
          <p:nvPr/>
        </p:nvSpPr>
        <p:spPr>
          <a:xfrm>
            <a:off x="10361807" y="2954613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350 km : global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F5728BA-BD87-47FB-B107-04E28BBC2C8D}"/>
              </a:ext>
            </a:extLst>
          </p:cNvPr>
          <p:cNvSpPr txBox="1"/>
          <p:nvPr/>
        </p:nvSpPr>
        <p:spPr>
          <a:xfrm>
            <a:off x="10361807" y="3520280"/>
            <a:ext cx="1546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50 km : régional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E264302-0026-44DD-B9EC-47F1954DF50D}"/>
              </a:ext>
            </a:extLst>
          </p:cNvPr>
          <p:cNvSpPr txBox="1"/>
          <p:nvPr/>
        </p:nvSpPr>
        <p:spPr>
          <a:xfrm>
            <a:off x="10361807" y="5757450"/>
            <a:ext cx="1249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10 km : local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4192482-D032-465E-958C-2AFBA3645841}"/>
              </a:ext>
            </a:extLst>
          </p:cNvPr>
          <p:cNvCxnSpPr/>
          <p:nvPr/>
        </p:nvCxnSpPr>
        <p:spPr>
          <a:xfrm>
            <a:off x="10146204" y="3098348"/>
            <a:ext cx="0" cy="2946573"/>
          </a:xfrm>
          <a:prstGeom prst="straightConnector1">
            <a:avLst/>
          </a:prstGeom>
          <a:ln w="3492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BCDBC26-9C05-4682-A54C-E420452D9EFF}"/>
              </a:ext>
            </a:extLst>
          </p:cNvPr>
          <p:cNvSpPr txBox="1"/>
          <p:nvPr/>
        </p:nvSpPr>
        <p:spPr>
          <a:xfrm rot="16200000">
            <a:off x="9287676" y="4268114"/>
            <a:ext cx="1235426" cy="307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>
                <a:solidFill>
                  <a:schemeClr val="bg1"/>
                </a:solidFill>
              </a:rPr>
              <a:t>désagrégation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01D16D8-084A-408E-88D0-A006E2F99755}"/>
              </a:ext>
            </a:extLst>
          </p:cNvPr>
          <p:cNvSpPr txBox="1"/>
          <p:nvPr/>
        </p:nvSpPr>
        <p:spPr>
          <a:xfrm>
            <a:off x="10505542" y="4391966"/>
            <a:ext cx="1379928" cy="460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98" dirty="0">
                <a:solidFill>
                  <a:schemeClr val="bg1"/>
                </a:solidFill>
              </a:rPr>
              <a:t>Modèles physiques</a:t>
            </a:r>
          </a:p>
          <a:p>
            <a:pPr algn="ctr"/>
            <a:r>
              <a:rPr lang="fr-FR" sz="1198" dirty="0">
                <a:solidFill>
                  <a:schemeClr val="bg1"/>
                </a:solidFill>
              </a:rPr>
              <a:t>de surface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58" y="2726758"/>
            <a:ext cx="3743191" cy="38751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ADEB97B-F6A1-49A8-8F90-B1BD938A92FE}"/>
              </a:ext>
            </a:extLst>
          </p:cNvPr>
          <p:cNvSpPr txBox="1"/>
          <p:nvPr/>
        </p:nvSpPr>
        <p:spPr>
          <a:xfrm>
            <a:off x="4191684" y="3004255"/>
            <a:ext cx="183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scénario élevé : « </a:t>
            </a:r>
            <a:r>
              <a:rPr lang="fr-FR" sz="1600" b="1" dirty="0">
                <a:solidFill>
                  <a:schemeClr val="bg1"/>
                </a:solidFill>
              </a:rPr>
              <a:t>pessimiste</a:t>
            </a:r>
            <a:r>
              <a:rPr lang="fr-FR" sz="1600" dirty="0">
                <a:solidFill>
                  <a:schemeClr val="bg1"/>
                </a:solidFill>
              </a:rPr>
              <a:t> »</a:t>
            </a:r>
          </a:p>
          <a:p>
            <a:pPr algn="ctr"/>
            <a:r>
              <a:rPr lang="fr-FR" sz="1600" i="1" u="sng" dirty="0">
                <a:solidFill>
                  <a:schemeClr val="bg1"/>
                </a:solidFill>
              </a:rPr>
              <a:t>sans politique climatique</a:t>
            </a:r>
            <a:r>
              <a:rPr lang="fr-FR" sz="1600" i="1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920CDAD8-0F17-4E4D-990B-179FAA6CC170}"/>
              </a:ext>
            </a:extLst>
          </p:cNvPr>
          <p:cNvSpPr txBox="1"/>
          <p:nvPr/>
        </p:nvSpPr>
        <p:spPr>
          <a:xfrm>
            <a:off x="4271198" y="4867535"/>
            <a:ext cx="1835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scénario bas : « </a:t>
            </a:r>
            <a:r>
              <a:rPr lang="fr-FR" sz="1600" b="1" dirty="0">
                <a:solidFill>
                  <a:schemeClr val="bg1"/>
                </a:solidFill>
              </a:rPr>
              <a:t>optimiste</a:t>
            </a:r>
            <a:r>
              <a:rPr lang="fr-FR" sz="1600" dirty="0">
                <a:solidFill>
                  <a:schemeClr val="bg1"/>
                </a:solidFill>
              </a:rPr>
              <a:t> »</a:t>
            </a:r>
          </a:p>
          <a:p>
            <a:pPr algn="ctr"/>
            <a:r>
              <a:rPr lang="fr-FR" sz="1600" i="1" u="sng" dirty="0">
                <a:solidFill>
                  <a:schemeClr val="bg1"/>
                </a:solidFill>
              </a:rPr>
              <a:t>avec une politique climatique immédiate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39" name="Picture 4">
            <a:extLst>
              <a:ext uri="{FF2B5EF4-FFF2-40B4-BE49-F238E27FC236}">
                <a16:creationId xmlns:a16="http://schemas.microsoft.com/office/drawing/2014/main" id="{DDE19326-E2D6-4266-936B-ED8CAE82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57638" t="5220" r="2362" b="5220"/>
          <a:stretch>
            <a:fillRect/>
          </a:stretch>
        </p:blipFill>
        <p:spPr bwMode="auto">
          <a:xfrm>
            <a:off x="3895287" y="3350018"/>
            <a:ext cx="359298" cy="36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5">
            <a:extLst>
              <a:ext uri="{FF2B5EF4-FFF2-40B4-BE49-F238E27FC236}">
                <a16:creationId xmlns:a16="http://schemas.microsoft.com/office/drawing/2014/main" id="{8DB0F9F1-2434-47A1-A5BB-E7ECA0831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362" t="5220" r="57638" b="5220"/>
          <a:stretch>
            <a:fillRect/>
          </a:stretch>
        </p:blipFill>
        <p:spPr bwMode="auto">
          <a:xfrm>
            <a:off x="3895287" y="5352586"/>
            <a:ext cx="359298" cy="353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331745" y="1648748"/>
            <a:ext cx="37431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émissions de GES</a:t>
            </a:r>
          </a:p>
          <a:p>
            <a:pPr algn="ctr"/>
            <a:endParaRPr lang="fr-FR" sz="600" b="1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ym typeface="Wingdings" panose="05000000000000000000" pitchFamily="2" charset="2"/>
              </a:rPr>
              <a:t> </a:t>
            </a:r>
            <a:r>
              <a:rPr lang="fr-FR" sz="1600" dirty="0"/>
              <a:t>4 scénarios en fonction</a:t>
            </a:r>
          </a:p>
          <a:p>
            <a:pPr algn="ctr"/>
            <a:r>
              <a:rPr lang="fr-FR" sz="1600" dirty="0"/>
              <a:t>de notre bilan carbone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61491" y="750872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Des déclinaisons ≠ selon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33541" y="1648748"/>
            <a:ext cx="28182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espaces géographiques</a:t>
            </a:r>
          </a:p>
          <a:p>
            <a:pPr algn="ctr"/>
            <a:endParaRPr lang="fr-FR" sz="600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sz="1600" dirty="0">
                <a:sym typeface="Wingdings" panose="05000000000000000000" pitchFamily="2" charset="2"/>
              </a:rPr>
              <a:t>descente d’échelle pour accéder aux échelles fines</a:t>
            </a:r>
            <a:endParaRPr lang="fr-FR" sz="1600" dirty="0"/>
          </a:p>
        </p:txBody>
      </p:sp>
      <p:cxnSp>
        <p:nvCxnSpPr>
          <p:cNvPr id="7" name="Connecteur en angle 6"/>
          <p:cNvCxnSpPr>
            <a:stCxn id="4" idx="1"/>
            <a:endCxn id="3" idx="0"/>
          </p:cNvCxnSpPr>
          <p:nvPr/>
        </p:nvCxnSpPr>
        <p:spPr>
          <a:xfrm rot="10800000" flipV="1">
            <a:off x="2203341" y="981704"/>
            <a:ext cx="1458150" cy="667043"/>
          </a:xfrm>
          <a:prstGeom prst="bent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en angle 8"/>
          <p:cNvCxnSpPr>
            <a:stCxn id="4" idx="3"/>
            <a:endCxn id="43" idx="0"/>
          </p:cNvCxnSpPr>
          <p:nvPr/>
        </p:nvCxnSpPr>
        <p:spPr>
          <a:xfrm>
            <a:off x="6933541" y="981705"/>
            <a:ext cx="1409130" cy="667043"/>
          </a:xfrm>
          <a:prstGeom prst="bent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La modélisation climatique : projeter le climat global dans le futur et régionaliser ses manifestations  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054321" y="5119482"/>
            <a:ext cx="1297150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Forçage mesuré</a:t>
            </a:r>
          </a:p>
          <a:p>
            <a:pPr algn="ctr"/>
            <a:r>
              <a:rPr lang="fr-FR" sz="1000" dirty="0"/>
              <a:t>en 2020 = 3,18 W/m²</a:t>
            </a:r>
          </a:p>
        </p:txBody>
      </p:sp>
    </p:spTree>
    <p:extLst>
      <p:ext uri="{BB962C8B-B14F-4D97-AF65-F5344CB8AC3E}">
        <p14:creationId xmlns:p14="http://schemas.microsoft.com/office/powerpoint/2010/main" val="828182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>
            <a:extLst>
              <a:ext uri="{FF2B5EF4-FFF2-40B4-BE49-F238E27FC236}">
                <a16:creationId xmlns:a16="http://schemas.microsoft.com/office/drawing/2014/main" id="{8E447F4C-BC2D-4A6B-9C1C-3A166B6F8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9843" t="10499" r="50551" b="17218"/>
          <a:stretch>
            <a:fillRect/>
          </a:stretch>
        </p:blipFill>
        <p:spPr bwMode="auto">
          <a:xfrm>
            <a:off x="6933541" y="2722216"/>
            <a:ext cx="2821380" cy="387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3DD84E5-E143-4801-A5DE-2D43625428CE}"/>
              </a:ext>
            </a:extLst>
          </p:cNvPr>
          <p:cNvSpPr txBox="1"/>
          <p:nvPr/>
        </p:nvSpPr>
        <p:spPr>
          <a:xfrm>
            <a:off x="10361807" y="2954613"/>
            <a:ext cx="14766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350 km : global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F5728BA-BD87-47FB-B107-04E28BBC2C8D}"/>
              </a:ext>
            </a:extLst>
          </p:cNvPr>
          <p:cNvSpPr txBox="1"/>
          <p:nvPr/>
        </p:nvSpPr>
        <p:spPr>
          <a:xfrm>
            <a:off x="10361807" y="3520280"/>
            <a:ext cx="1546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50 km : régional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E264302-0026-44DD-B9EC-47F1954DF50D}"/>
              </a:ext>
            </a:extLst>
          </p:cNvPr>
          <p:cNvSpPr txBox="1"/>
          <p:nvPr/>
        </p:nvSpPr>
        <p:spPr>
          <a:xfrm>
            <a:off x="10361807" y="5757450"/>
            <a:ext cx="1249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10 km : local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74192482-D032-465E-958C-2AFBA3645841}"/>
              </a:ext>
            </a:extLst>
          </p:cNvPr>
          <p:cNvCxnSpPr/>
          <p:nvPr/>
        </p:nvCxnSpPr>
        <p:spPr>
          <a:xfrm>
            <a:off x="10146204" y="3098348"/>
            <a:ext cx="0" cy="2946573"/>
          </a:xfrm>
          <a:prstGeom prst="straightConnector1">
            <a:avLst/>
          </a:prstGeom>
          <a:ln w="34925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DBCDBC26-9C05-4682-A54C-E420452D9EFF}"/>
              </a:ext>
            </a:extLst>
          </p:cNvPr>
          <p:cNvSpPr txBox="1"/>
          <p:nvPr/>
        </p:nvSpPr>
        <p:spPr>
          <a:xfrm rot="16200000">
            <a:off x="9287676" y="4268114"/>
            <a:ext cx="1235426" cy="307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>
                <a:solidFill>
                  <a:schemeClr val="bg1"/>
                </a:solidFill>
              </a:rPr>
              <a:t>désagrégation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01D16D8-084A-408E-88D0-A006E2F99755}"/>
              </a:ext>
            </a:extLst>
          </p:cNvPr>
          <p:cNvSpPr txBox="1"/>
          <p:nvPr/>
        </p:nvSpPr>
        <p:spPr>
          <a:xfrm>
            <a:off x="10505542" y="4391966"/>
            <a:ext cx="1379928" cy="460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98" dirty="0">
                <a:solidFill>
                  <a:schemeClr val="bg1"/>
                </a:solidFill>
              </a:rPr>
              <a:t>Modèles physiques</a:t>
            </a:r>
          </a:p>
          <a:p>
            <a:pPr algn="ctr"/>
            <a:r>
              <a:rPr lang="fr-FR" sz="1198" dirty="0">
                <a:solidFill>
                  <a:schemeClr val="bg1"/>
                </a:solidFill>
              </a:rPr>
              <a:t>de surface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661491" y="750872"/>
            <a:ext cx="327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Des déclinaisons ≠ selon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933541" y="1648748"/>
            <a:ext cx="28182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Les espaces géographiques</a:t>
            </a:r>
          </a:p>
          <a:p>
            <a:pPr algn="ctr"/>
            <a:endParaRPr lang="fr-FR" sz="600" b="1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sz="1600" dirty="0">
                <a:sym typeface="Wingdings" panose="05000000000000000000" pitchFamily="2" charset="2"/>
              </a:rPr>
              <a:t>descente d’échelle pour accéder aux échelles fines</a:t>
            </a:r>
            <a:endParaRPr lang="fr-FR" sz="1600" dirty="0"/>
          </a:p>
        </p:txBody>
      </p:sp>
      <p:cxnSp>
        <p:nvCxnSpPr>
          <p:cNvPr id="9" name="Connecteur en angle 8"/>
          <p:cNvCxnSpPr>
            <a:stCxn id="4" idx="3"/>
            <a:endCxn id="43" idx="0"/>
          </p:cNvCxnSpPr>
          <p:nvPr/>
        </p:nvCxnSpPr>
        <p:spPr>
          <a:xfrm>
            <a:off x="6933541" y="981705"/>
            <a:ext cx="1409130" cy="667043"/>
          </a:xfrm>
          <a:prstGeom prst="bentConnector2">
            <a:avLst/>
          </a:prstGeom>
          <a:ln w="444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60000" y="1648748"/>
            <a:ext cx="4671396" cy="614472"/>
          </a:xfrm>
          <a:prstGeom prst="rect">
            <a:avLst/>
          </a:prstGeom>
          <a:noFill/>
        </p:spPr>
        <p:txBody>
          <a:bodyPr wrap="square" lIns="91381" tIns="45690" rIns="91381" bIns="45690" rtlCol="0">
            <a:spAutoFit/>
          </a:bodyPr>
          <a:lstStyle/>
          <a:p>
            <a:pPr algn="ctr"/>
            <a:r>
              <a:rPr lang="fr-FR" sz="1797" b="1" dirty="0">
                <a:solidFill>
                  <a:schemeClr val="bg1"/>
                </a:solidFill>
              </a:rPr>
              <a:t>Accès à la</a:t>
            </a:r>
            <a:r>
              <a:rPr lang="fr-FR" sz="1797" dirty="0">
                <a:solidFill>
                  <a:schemeClr val="bg1"/>
                </a:solidFill>
              </a:rPr>
              <a:t> </a:t>
            </a:r>
            <a:r>
              <a:rPr lang="fr-FR" sz="1797" b="1" dirty="0">
                <a:solidFill>
                  <a:schemeClr val="bg1"/>
                </a:solidFill>
              </a:rPr>
              <a:t>diversité locale du climat</a:t>
            </a:r>
          </a:p>
          <a:p>
            <a:pPr algn="ctr"/>
            <a:r>
              <a:rPr lang="fr-FR" sz="1597" dirty="0">
                <a:solidFill>
                  <a:schemeClr val="bg1"/>
                </a:solidFill>
              </a:rPr>
              <a:t>Grille Safran (8 x 8 km)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 l="6850" t="9239" r="57874" b="83990"/>
          <a:stretch>
            <a:fillRect/>
          </a:stretch>
        </p:blipFill>
        <p:spPr bwMode="auto">
          <a:xfrm>
            <a:off x="2295774" y="6167511"/>
            <a:ext cx="2694737" cy="290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/>
          <a:srcRect l="15121" t="40466" r="59257" b="29945"/>
          <a:stretch/>
        </p:blipFill>
        <p:spPr>
          <a:xfrm>
            <a:off x="360000" y="2722216"/>
            <a:ext cx="4630511" cy="3341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ZoneTexte 29"/>
          <p:cNvSpPr txBox="1"/>
          <p:nvPr/>
        </p:nvSpPr>
        <p:spPr>
          <a:xfrm>
            <a:off x="1577839" y="2342227"/>
            <a:ext cx="2194832" cy="27667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198" dirty="0"/>
              <a:t>Normandie : 462 points de grille</a:t>
            </a:r>
          </a:p>
        </p:txBody>
      </p:sp>
      <p:sp>
        <p:nvSpPr>
          <p:cNvPr id="31" name="Flèche droite 30"/>
          <p:cNvSpPr/>
          <p:nvPr/>
        </p:nvSpPr>
        <p:spPr>
          <a:xfrm flipH="1">
            <a:off x="5421181" y="4182365"/>
            <a:ext cx="1153023" cy="389269"/>
          </a:xfrm>
          <a:prstGeom prst="rightArrow">
            <a:avLst>
              <a:gd name="adj1" fmla="val 50000"/>
              <a:gd name="adj2" fmla="val 50922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>
                <a:alpha val="18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7"/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La modélisation climatique : projeter le climat global dans le futur et régionaliser ses manifestations  </a:t>
            </a:r>
          </a:p>
        </p:txBody>
      </p:sp>
    </p:spTree>
    <p:extLst>
      <p:ext uri="{BB962C8B-B14F-4D97-AF65-F5344CB8AC3E}">
        <p14:creationId xmlns:p14="http://schemas.microsoft.com/office/powerpoint/2010/main" val="2515816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1440000"/>
            <a:ext cx="6120000" cy="4636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Exemple de la température moyenne annuelle à St-</a:t>
            </a:r>
            <a:r>
              <a:rPr lang="fr-FR" sz="2000" b="1" dirty="0" err="1">
                <a:latin typeface="+mn-lt"/>
              </a:rPr>
              <a:t>Lô</a:t>
            </a:r>
            <a:r>
              <a:rPr lang="fr-FR" sz="2000" b="1" dirty="0">
                <a:latin typeface="+mn-lt"/>
              </a:rPr>
              <a:t> de 1950 à 2100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720000" y="6228000"/>
            <a:ext cx="4614018" cy="512353"/>
            <a:chOff x="859534" y="6282233"/>
            <a:chExt cx="4614018" cy="512353"/>
          </a:xfrm>
        </p:grpSpPr>
        <p:cxnSp>
          <p:nvCxnSpPr>
            <p:cNvPr id="4" name="Connecteur droit 3"/>
            <p:cNvCxnSpPr/>
            <p:nvPr/>
          </p:nvCxnSpPr>
          <p:spPr>
            <a:xfrm>
              <a:off x="859534" y="6414180"/>
              <a:ext cx="4837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cteur droit 4"/>
            <p:cNvCxnSpPr/>
            <p:nvPr/>
          </p:nvCxnSpPr>
          <p:spPr>
            <a:xfrm>
              <a:off x="859534" y="6654247"/>
              <a:ext cx="4837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/>
            <p:cNvSpPr txBox="1"/>
            <p:nvPr/>
          </p:nvSpPr>
          <p:spPr>
            <a:xfrm>
              <a:off x="1695184" y="6282233"/>
              <a:ext cx="1635384" cy="261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98" dirty="0"/>
                <a:t>Pointillé : valeur annuelle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693350" y="6533296"/>
              <a:ext cx="3780202" cy="261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98" dirty="0"/>
                <a:t>Trait plein : moyenne mobile  sur 5 ans des valeurs annuelles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8387999" y="2376000"/>
            <a:ext cx="363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chemeClr val="bg1"/>
                </a:solidFill>
              </a:rPr>
              <a:t>Pas de conséquences majeures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/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8000" y="468000"/>
            <a:ext cx="3637795" cy="10751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597" b="1" dirty="0">
                <a:solidFill>
                  <a:srgbClr val="00B050"/>
                </a:solidFill>
              </a:rPr>
              <a:t>RCP 2.6 « </a:t>
            </a:r>
            <a:r>
              <a:rPr lang="fr-FR" sz="1597" b="1" u="sng" dirty="0">
                <a:solidFill>
                  <a:srgbClr val="00B050"/>
                </a:solidFill>
              </a:rPr>
              <a:t>optimiste</a:t>
            </a:r>
            <a:r>
              <a:rPr lang="fr-FR" sz="1597" b="1" dirty="0">
                <a:solidFill>
                  <a:srgbClr val="00B050"/>
                </a:solidFill>
              </a:rPr>
              <a:t> »</a:t>
            </a:r>
          </a:p>
          <a:p>
            <a:pPr algn="ctr"/>
            <a:r>
              <a:rPr lang="fr-FR" sz="1597" dirty="0">
                <a:solidFill>
                  <a:srgbClr val="00B050"/>
                </a:solidFill>
              </a:rPr>
              <a:t>Scénario le moins probable car il</a:t>
            </a:r>
          </a:p>
          <a:p>
            <a:pPr algn="ctr"/>
            <a:r>
              <a:rPr lang="fr-FR" sz="1597" b="1" dirty="0">
                <a:solidFill>
                  <a:srgbClr val="00B050"/>
                </a:solidFill>
              </a:rPr>
              <a:t>ne correspond pas à la prolongation des émissions actuelles </a:t>
            </a:r>
            <a:r>
              <a:rPr lang="fr-FR" sz="1397" dirty="0">
                <a:solidFill>
                  <a:srgbClr val="00B050"/>
                </a:solidFill>
              </a:rPr>
              <a:t>(GIEC, 2018)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29359" y="3805452"/>
            <a:ext cx="2029275" cy="129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97" b="1" dirty="0">
                <a:solidFill>
                  <a:schemeClr val="bg1"/>
                </a:solidFill>
              </a:rPr>
              <a:t>+ 1,1°C </a:t>
            </a:r>
          </a:p>
          <a:p>
            <a:pPr algn="ctr"/>
            <a:r>
              <a:rPr lang="fr-FR" sz="1397" b="1" dirty="0">
                <a:solidFill>
                  <a:schemeClr val="bg1"/>
                </a:solidFill>
              </a:rPr>
              <a:t>Avec politique</a:t>
            </a:r>
          </a:p>
          <a:p>
            <a:pPr algn="ctr"/>
            <a:r>
              <a:rPr lang="fr-FR" sz="1397" b="1" dirty="0">
                <a:solidFill>
                  <a:schemeClr val="bg1"/>
                </a:solidFill>
              </a:rPr>
              <a:t>climatique </a:t>
            </a:r>
            <a:r>
              <a:rPr lang="fr-FR" sz="1397" b="1" u="sng" dirty="0">
                <a:solidFill>
                  <a:schemeClr val="bg1"/>
                </a:solidFill>
              </a:rPr>
              <a:t>immédiate</a:t>
            </a:r>
          </a:p>
          <a:p>
            <a:pPr algn="ctr"/>
            <a:r>
              <a:rPr lang="fr-FR" sz="1397" dirty="0">
                <a:solidFill>
                  <a:schemeClr val="bg1"/>
                </a:solidFill>
              </a:rPr>
              <a:t>(RCP 2.6)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1397" dirty="0">
                <a:solidFill>
                  <a:schemeClr val="bg1"/>
                </a:solidFill>
              </a:rPr>
              <a:t>&lt; seuil des +1,5°C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l="2362" t="5220" r="57638" b="5220"/>
          <a:stretch>
            <a:fillRect/>
          </a:stretch>
        </p:blipFill>
        <p:spPr bwMode="auto">
          <a:xfrm>
            <a:off x="7264347" y="5235240"/>
            <a:ext cx="359298" cy="3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60000" y="1080000"/>
            <a:ext cx="5906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Gotham Medium" panose="02000603030000020004" pitchFamily="2" charset="0"/>
              </a:rPr>
              <a:t>Modélisation à partir des données sorties d’ALADIN-Climat pour St-</a:t>
            </a:r>
            <a:r>
              <a:rPr lang="fr-FR" sz="1400" dirty="0" err="1">
                <a:solidFill>
                  <a:schemeClr val="bg1"/>
                </a:solidFill>
                <a:latin typeface="Gotham Medium" panose="02000603030000020004" pitchFamily="2" charset="0"/>
              </a:rPr>
              <a:t>Lô</a:t>
            </a:r>
            <a:r>
              <a:rPr lang="fr-FR" sz="1400" dirty="0">
                <a:solidFill>
                  <a:schemeClr val="bg1"/>
                </a:solidFill>
                <a:latin typeface="Gotham Medium" panose="02000603030000020004" pitchFamily="2" charset="0"/>
              </a:rPr>
              <a:t>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961202" y="1682251"/>
            <a:ext cx="1705790" cy="307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/>
              <a:t>Période de référence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915787" y="1682100"/>
            <a:ext cx="984565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/>
              <a:t>Projections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785500" y="1601407"/>
            <a:ext cx="0" cy="4131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368572" y="5338567"/>
            <a:ext cx="574877" cy="2607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98" b="1" dirty="0">
                <a:solidFill>
                  <a:srgbClr val="00B050"/>
                </a:solidFill>
              </a:rPr>
              <a:t>10,8°C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976325" y="1989428"/>
            <a:ext cx="1075936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>
                <a:solidFill>
                  <a:schemeClr val="bg1">
                    <a:lumMod val="50000"/>
                  </a:schemeClr>
                </a:solidFill>
              </a:rPr>
              <a:t>futur proche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71152" y="1989428"/>
            <a:ext cx="672556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/>
              <a:t>moyen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330013" y="1973654"/>
            <a:ext cx="730328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/>
              <a:t>lointain</a:t>
            </a: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5128591" y="2296756"/>
            <a:ext cx="109330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4035286" y="2296756"/>
            <a:ext cx="109330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2950272" y="2296756"/>
            <a:ext cx="109330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 vers le bas 31"/>
          <p:cNvSpPr/>
          <p:nvPr/>
        </p:nvSpPr>
        <p:spPr>
          <a:xfrm>
            <a:off x="9991294" y="1707941"/>
            <a:ext cx="431206" cy="540000"/>
          </a:xfrm>
          <a:prstGeom prst="downArrow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7"/>
          </a:p>
        </p:txBody>
      </p:sp>
      <p:sp>
        <p:nvSpPr>
          <p:cNvPr id="33" name="ZoneTexte 32"/>
          <p:cNvSpPr txBox="1"/>
          <p:nvPr/>
        </p:nvSpPr>
        <p:spPr>
          <a:xfrm>
            <a:off x="5049057" y="5553703"/>
            <a:ext cx="1176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Cantat, LETG, UCN 2021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353243" y="4533728"/>
            <a:ext cx="574877" cy="2607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98" b="1" dirty="0">
                <a:solidFill>
                  <a:srgbClr val="00B050"/>
                </a:solidFill>
              </a:rPr>
              <a:t>11,9°C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071347" y="3433485"/>
            <a:ext cx="1374095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98" dirty="0">
                <a:latin typeface="+mj-lt"/>
              </a:rPr>
              <a:t>T° simulée</a:t>
            </a:r>
          </a:p>
          <a:p>
            <a:pPr algn="ctr"/>
            <a:r>
              <a:rPr lang="fr-FR" sz="1198" dirty="0">
                <a:latin typeface="+mj-lt"/>
              </a:rPr>
              <a:t>au pt de grille St-</a:t>
            </a:r>
            <a:r>
              <a:rPr lang="fr-FR" sz="1198" dirty="0" err="1">
                <a:latin typeface="+mj-lt"/>
              </a:rPr>
              <a:t>Lô</a:t>
            </a:r>
            <a:endParaRPr lang="fr-FR" sz="1198" dirty="0">
              <a:latin typeface="+mj-lt"/>
            </a:endParaRPr>
          </a:p>
        </p:txBody>
      </p:sp>
      <p:sp>
        <p:nvSpPr>
          <p:cNvPr id="36" name="Espace réservé du numéro de diapositive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695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Exemple de la température moyenne annuelle à St-</a:t>
            </a:r>
            <a:r>
              <a:rPr lang="fr-FR" sz="2000" b="1" dirty="0" err="1">
                <a:latin typeface="+mn-lt"/>
              </a:rPr>
              <a:t>Lô</a:t>
            </a:r>
            <a:r>
              <a:rPr lang="fr-FR" sz="2000" b="1" dirty="0">
                <a:latin typeface="+mn-lt"/>
              </a:rPr>
              <a:t> de 1950 à 2100 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8000" y="468000"/>
            <a:ext cx="3637795" cy="10751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597" b="1" dirty="0">
                <a:solidFill>
                  <a:srgbClr val="FF0000"/>
                </a:solidFill>
              </a:rPr>
              <a:t>RCP 8.5  « </a:t>
            </a:r>
            <a:r>
              <a:rPr lang="fr-FR" sz="1597" b="1" u="sng" dirty="0">
                <a:solidFill>
                  <a:srgbClr val="FF0000"/>
                </a:solidFill>
              </a:rPr>
              <a:t>pessimiste</a:t>
            </a:r>
            <a:r>
              <a:rPr lang="fr-FR" sz="1597" b="1" dirty="0">
                <a:solidFill>
                  <a:srgbClr val="FF0000"/>
                </a:solidFill>
              </a:rPr>
              <a:t> »</a:t>
            </a:r>
          </a:p>
          <a:p>
            <a:pPr algn="ctr"/>
            <a:r>
              <a:rPr lang="fr-FR" sz="1597" dirty="0">
                <a:solidFill>
                  <a:srgbClr val="FF0000"/>
                </a:solidFill>
              </a:rPr>
              <a:t>Scénario le plus probable car il </a:t>
            </a:r>
            <a:r>
              <a:rPr lang="fr-FR" sz="1597" b="1" dirty="0">
                <a:solidFill>
                  <a:srgbClr val="FF0000"/>
                </a:solidFill>
              </a:rPr>
              <a:t>correspond à la prolongation des émissions actuelles </a:t>
            </a:r>
            <a:r>
              <a:rPr lang="fr-FR" sz="1397" dirty="0">
                <a:solidFill>
                  <a:srgbClr val="FF0000"/>
                </a:solidFill>
              </a:rPr>
              <a:t>(GIEC, 2018)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7638" t="5220" r="2362" b="5220"/>
          <a:stretch>
            <a:fillRect/>
          </a:stretch>
        </p:blipFill>
        <p:spPr bwMode="auto">
          <a:xfrm>
            <a:off x="7264347" y="1216327"/>
            <a:ext cx="359298" cy="3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362" t="5220" r="57638" b="5220"/>
          <a:stretch>
            <a:fillRect/>
          </a:stretch>
        </p:blipFill>
        <p:spPr bwMode="auto">
          <a:xfrm>
            <a:off x="7264347" y="5235240"/>
            <a:ext cx="359298" cy="3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èche vers le bas 7"/>
          <p:cNvSpPr/>
          <p:nvPr/>
        </p:nvSpPr>
        <p:spPr>
          <a:xfrm>
            <a:off x="9991294" y="1707941"/>
            <a:ext cx="431206" cy="540000"/>
          </a:xfrm>
          <a:prstGeom prst="down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97"/>
          </a:p>
        </p:txBody>
      </p:sp>
      <p:grpSp>
        <p:nvGrpSpPr>
          <p:cNvPr id="11" name="Groupe 10"/>
          <p:cNvGrpSpPr/>
          <p:nvPr/>
        </p:nvGrpSpPr>
        <p:grpSpPr>
          <a:xfrm>
            <a:off x="720000" y="6228000"/>
            <a:ext cx="4614018" cy="512353"/>
            <a:chOff x="859534" y="6282233"/>
            <a:chExt cx="4614018" cy="512353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859534" y="6414180"/>
              <a:ext cx="48379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>
              <a:off x="859534" y="6654247"/>
              <a:ext cx="48379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1695184" y="6282233"/>
              <a:ext cx="1635384" cy="261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98" dirty="0"/>
                <a:t>Pointillé : valeur annuelle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693350" y="6533296"/>
              <a:ext cx="3780202" cy="261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98" dirty="0"/>
                <a:t>Trait plein : moyenne mobile  sur 5 ans des valeurs annuelles</a:t>
              </a:r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1439986"/>
            <a:ext cx="6120000" cy="4636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16"/>
          <p:cNvSpPr/>
          <p:nvPr/>
        </p:nvSpPr>
        <p:spPr>
          <a:xfrm>
            <a:off x="360000" y="1080000"/>
            <a:ext cx="59064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Gotham Medium" panose="02000603030000020004" pitchFamily="2" charset="0"/>
              </a:rPr>
              <a:t>Modélisation à partir des données sorties d’ALADIN-Climat pour St-</a:t>
            </a:r>
            <a:r>
              <a:rPr lang="fr-FR" sz="1400" dirty="0" err="1">
                <a:solidFill>
                  <a:schemeClr val="bg1"/>
                </a:solidFill>
                <a:latin typeface="Gotham Medium" panose="02000603030000020004" pitchFamily="2" charset="0"/>
              </a:rPr>
              <a:t>Lô</a:t>
            </a:r>
            <a:r>
              <a:rPr lang="fr-FR" sz="1400" dirty="0">
                <a:solidFill>
                  <a:schemeClr val="bg1"/>
                </a:solidFill>
                <a:latin typeface="Gotham Medium" panose="02000603030000020004" pitchFamily="2" charset="0"/>
              </a:rPr>
              <a:t>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353243" y="4533728"/>
            <a:ext cx="574877" cy="2607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98" b="1" dirty="0">
                <a:solidFill>
                  <a:srgbClr val="00B050"/>
                </a:solidFill>
              </a:rPr>
              <a:t>11,9°C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368572" y="5338567"/>
            <a:ext cx="574877" cy="2607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98" b="1" dirty="0">
                <a:solidFill>
                  <a:srgbClr val="00B050"/>
                </a:solidFill>
              </a:rPr>
              <a:t>10,8°C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353244" y="2060549"/>
            <a:ext cx="574877" cy="26074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098" b="1" dirty="0">
                <a:solidFill>
                  <a:srgbClr val="FF0000"/>
                </a:solidFill>
              </a:rPr>
              <a:t>14,1°C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961202" y="1682251"/>
            <a:ext cx="1705790" cy="3071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/>
              <a:t>Période de référence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915787" y="1682100"/>
            <a:ext cx="984565" cy="30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97" i="1" dirty="0"/>
              <a:t>Projections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785500" y="1601407"/>
            <a:ext cx="0" cy="41319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6652092" y="1706255"/>
            <a:ext cx="1583809" cy="1505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97" b="1" dirty="0">
                <a:solidFill>
                  <a:schemeClr val="bg1"/>
                </a:solidFill>
              </a:rPr>
              <a:t>+ 3,3°C </a:t>
            </a:r>
          </a:p>
          <a:p>
            <a:pPr algn="ctr"/>
            <a:r>
              <a:rPr lang="fr-FR" sz="1397" b="1" u="sng" dirty="0">
                <a:solidFill>
                  <a:schemeClr val="bg1"/>
                </a:solidFill>
              </a:rPr>
              <a:t>Sans</a:t>
            </a:r>
            <a:r>
              <a:rPr lang="fr-FR" sz="1397" b="1" dirty="0">
                <a:solidFill>
                  <a:schemeClr val="bg1"/>
                </a:solidFill>
              </a:rPr>
              <a:t> politique</a:t>
            </a:r>
          </a:p>
          <a:p>
            <a:pPr algn="ctr"/>
            <a:r>
              <a:rPr lang="fr-FR" sz="1397" b="1" dirty="0">
                <a:solidFill>
                  <a:schemeClr val="bg1"/>
                </a:solidFill>
              </a:rPr>
              <a:t>climatique</a:t>
            </a:r>
          </a:p>
          <a:p>
            <a:pPr algn="ctr"/>
            <a:r>
              <a:rPr lang="fr-FR" sz="1397" dirty="0">
                <a:solidFill>
                  <a:schemeClr val="bg1"/>
                </a:solidFill>
              </a:rPr>
              <a:t>(RCP 8.5)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1397" dirty="0">
                <a:solidFill>
                  <a:schemeClr val="bg1"/>
                </a:solidFill>
              </a:rPr>
              <a:t>&gt;= seuil non réversible des +2°C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29359" y="3805452"/>
            <a:ext cx="2029275" cy="129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97" b="1" dirty="0">
                <a:solidFill>
                  <a:schemeClr val="bg1"/>
                </a:solidFill>
              </a:rPr>
              <a:t>+ 1,1°C </a:t>
            </a:r>
          </a:p>
          <a:p>
            <a:pPr algn="ctr"/>
            <a:r>
              <a:rPr lang="fr-FR" sz="1397" b="1" dirty="0">
                <a:solidFill>
                  <a:schemeClr val="bg1"/>
                </a:solidFill>
              </a:rPr>
              <a:t>Avec politique</a:t>
            </a:r>
          </a:p>
          <a:p>
            <a:pPr algn="ctr"/>
            <a:r>
              <a:rPr lang="fr-FR" sz="1397" b="1" dirty="0">
                <a:solidFill>
                  <a:schemeClr val="bg1"/>
                </a:solidFill>
              </a:rPr>
              <a:t>climatique </a:t>
            </a:r>
            <a:r>
              <a:rPr lang="fr-FR" sz="1397" b="1" u="sng" dirty="0">
                <a:solidFill>
                  <a:schemeClr val="bg1"/>
                </a:solidFill>
              </a:rPr>
              <a:t>immédiate</a:t>
            </a:r>
          </a:p>
          <a:p>
            <a:pPr algn="ctr"/>
            <a:r>
              <a:rPr lang="fr-FR" sz="1397" dirty="0">
                <a:solidFill>
                  <a:schemeClr val="bg1"/>
                </a:solidFill>
              </a:rPr>
              <a:t>(RCP 2.6)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r>
              <a:rPr lang="fr-FR" sz="1397" dirty="0">
                <a:solidFill>
                  <a:schemeClr val="bg1"/>
                </a:solidFill>
              </a:rPr>
              <a:t>&lt; seuil des +1,5°C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71347" y="3433485"/>
            <a:ext cx="1374095" cy="46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198" dirty="0">
                <a:latin typeface="+mj-lt"/>
              </a:rPr>
              <a:t>T° simulée</a:t>
            </a:r>
          </a:p>
          <a:p>
            <a:pPr algn="ctr"/>
            <a:r>
              <a:rPr lang="fr-FR" sz="1198" dirty="0">
                <a:latin typeface="+mj-lt"/>
              </a:rPr>
              <a:t>au pt de grille St-</a:t>
            </a:r>
            <a:r>
              <a:rPr lang="fr-FR" sz="1198" dirty="0" err="1">
                <a:latin typeface="+mj-lt"/>
              </a:rPr>
              <a:t>Lô</a:t>
            </a:r>
            <a:endParaRPr lang="fr-FR" sz="1198" dirty="0">
              <a:latin typeface="+mj-lt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600748" y="2376000"/>
            <a:ext cx="3212298" cy="330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u="sng" dirty="0">
                <a:solidFill>
                  <a:schemeClr val="bg1"/>
                </a:solidFill>
              </a:rPr>
              <a:t>Multiples et fortes conséquences</a:t>
            </a:r>
            <a:r>
              <a:rPr lang="fr-FR" sz="1600" b="1" dirty="0">
                <a:solidFill>
                  <a:schemeClr val="bg1"/>
                </a:solidFill>
              </a:rPr>
              <a:t>  :</a:t>
            </a:r>
          </a:p>
          <a:p>
            <a:pPr algn="ctr"/>
            <a:r>
              <a:rPr lang="fr-FR" sz="1198" dirty="0">
                <a:solidFill>
                  <a:schemeClr val="bg1"/>
                </a:solidFill>
              </a:rPr>
              <a:t> </a:t>
            </a:r>
          </a:p>
          <a:p>
            <a:pPr algn="ctr">
              <a:spcAft>
                <a:spcPts val="599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u="sng" dirty="0">
                <a:solidFill>
                  <a:schemeClr val="bg1"/>
                </a:solidFill>
              </a:rPr>
              <a:t>ressource en eau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(déficit, progression du biseau salé dans les nappes)</a:t>
            </a:r>
          </a:p>
          <a:p>
            <a:pPr algn="ctr">
              <a:spcAft>
                <a:spcPts val="599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u="sng" dirty="0">
                <a:solidFill>
                  <a:schemeClr val="bg1"/>
                </a:solidFill>
              </a:rPr>
              <a:t>rendements agricoles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(stress thermiques et hydriques)</a:t>
            </a:r>
          </a:p>
          <a:p>
            <a:pPr algn="ctr">
              <a:spcAft>
                <a:spcPts val="599"/>
              </a:spcAft>
              <a:buFont typeface="Arial" pitchFamily="34" charset="0"/>
              <a:buChar char="•"/>
            </a:pPr>
            <a:r>
              <a:rPr lang="fr-FR" sz="1400" u="sng" dirty="0">
                <a:solidFill>
                  <a:schemeClr val="bg1"/>
                </a:solidFill>
              </a:rPr>
              <a:t> littoral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(submersions marines, recul du trait de côte)</a:t>
            </a:r>
          </a:p>
          <a:p>
            <a:pPr algn="ctr">
              <a:spcAft>
                <a:spcPts val="599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u="sng" dirty="0">
                <a:solidFill>
                  <a:schemeClr val="bg1"/>
                </a:solidFill>
              </a:rPr>
              <a:t>santé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(exemple : canicule de 2003)</a:t>
            </a:r>
          </a:p>
          <a:p>
            <a:pPr algn="ctr">
              <a:spcAft>
                <a:spcPts val="599"/>
              </a:spcAft>
              <a:buFont typeface="Arial" pitchFamily="34" charset="0"/>
              <a:buChar char="•"/>
            </a:pP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u="sng" dirty="0">
                <a:solidFill>
                  <a:schemeClr val="bg1"/>
                </a:solidFill>
              </a:rPr>
              <a:t>biodiversité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200" dirty="0">
                <a:solidFill>
                  <a:schemeClr val="bg1"/>
                </a:solidFill>
              </a:rPr>
              <a:t>(espèces qui ne toléreraient pas le nouveau climat)</a:t>
            </a:r>
          </a:p>
          <a:p>
            <a:pPr algn="ctr">
              <a:spcAft>
                <a:spcPts val="599"/>
              </a:spcAft>
              <a:buFont typeface="Arial" pitchFamily="34" charset="0"/>
              <a:buChar char="•"/>
            </a:pPr>
            <a:r>
              <a:rPr lang="fr-FR" sz="1400" u="sng" dirty="0">
                <a:solidFill>
                  <a:schemeClr val="bg1"/>
                </a:solidFill>
              </a:rPr>
              <a:t> fragilisation du système économique </a:t>
            </a:r>
            <a:r>
              <a:rPr lang="fr-FR" sz="1200" dirty="0">
                <a:solidFill>
                  <a:schemeClr val="bg1"/>
                </a:solidFill>
              </a:rPr>
              <a:t>(volatilité des prix, coût de l’adaptation, assurances, …)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049057" y="5553703"/>
            <a:ext cx="11769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800" dirty="0"/>
              <a:t>Cantat, LETG, UCN 2021</a:t>
            </a:r>
          </a:p>
        </p:txBody>
      </p:sp>
      <p:sp>
        <p:nvSpPr>
          <p:cNvPr id="30" name="Espace réservé du numéro de diapositive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477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20000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980000"/>
            <a:ext cx="2970226" cy="221628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3600000"/>
            <a:ext cx="2970226" cy="221628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C74B1966-5DDA-490B-B407-66B78D6C4E5A}"/>
              </a:ext>
            </a:extLst>
          </p:cNvPr>
          <p:cNvSpPr txBox="1"/>
          <p:nvPr/>
        </p:nvSpPr>
        <p:spPr>
          <a:xfrm>
            <a:off x="4140000" y="2520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RCP 2.6 en 2071-2100</a:t>
            </a:r>
          </a:p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de +0,7 à +1,2°C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D78F75F-081D-4F47-BE02-B496B48D45D8}"/>
              </a:ext>
            </a:extLst>
          </p:cNvPr>
          <p:cNvSpPr txBox="1"/>
          <p:nvPr/>
        </p:nvSpPr>
        <p:spPr>
          <a:xfrm>
            <a:off x="4140000" y="4212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RCP 8.5 en 2071-2100</a:t>
            </a:r>
          </a:p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+2,6 à 4,1°C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802EF16-288D-47E9-83A7-ED358E8CA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2700000"/>
            <a:ext cx="2970226" cy="221628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DD33998-EA30-45DD-89AB-4397CC3DB7F0}"/>
              </a:ext>
            </a:extLst>
          </p:cNvPr>
          <p:cNvSpPr txBox="1"/>
          <p:nvPr/>
        </p:nvSpPr>
        <p:spPr>
          <a:xfrm>
            <a:off x="1260000" y="4500000"/>
            <a:ext cx="2140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+mj-lt"/>
              </a:rPr>
              <a:t>Moyenne entre la T° mini de la nuit et la T° maxi du jour</a:t>
            </a:r>
          </a:p>
          <a:p>
            <a:endParaRPr lang="fr-FR" sz="800" dirty="0">
              <a:latin typeface="+mj-lt"/>
            </a:endParaRPr>
          </a:p>
          <a:p>
            <a:r>
              <a:rPr lang="fr-FR" sz="1200" dirty="0">
                <a:latin typeface="+mj-lt"/>
              </a:rPr>
              <a:t>Données Drias</a:t>
            </a:r>
            <a:endParaRPr lang="fr-FR" sz="1200" baseline="30000" dirty="0">
              <a:latin typeface="+mj-lt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000" y="3096000"/>
            <a:ext cx="948150" cy="1029333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8C280040-DDCC-48DB-A0AD-2EDC28F85CA9}"/>
              </a:ext>
            </a:extLst>
          </p:cNvPr>
          <p:cNvSpPr txBox="1"/>
          <p:nvPr/>
        </p:nvSpPr>
        <p:spPr>
          <a:xfrm>
            <a:off x="1227044" y="1908000"/>
            <a:ext cx="16171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Ecart / T° moyenne</a:t>
            </a:r>
          </a:p>
          <a:p>
            <a:pPr algn="ctr"/>
            <a:r>
              <a:rPr lang="fr-FR" sz="1200" dirty="0">
                <a:latin typeface="+mj-lt"/>
              </a:rPr>
              <a:t>(valeur annuelle en °C)</a:t>
            </a:r>
          </a:p>
          <a:p>
            <a:pPr algn="ctr"/>
            <a:endParaRPr lang="fr-FR" sz="400" dirty="0">
              <a:latin typeface="+mj-lt"/>
            </a:endParaRPr>
          </a:p>
          <a:p>
            <a:pPr algn="ctr"/>
            <a:r>
              <a:rPr lang="fr-FR" sz="1200" dirty="0">
                <a:latin typeface="+mj-lt"/>
              </a:rPr>
              <a:t>Situation de référence</a:t>
            </a:r>
          </a:p>
          <a:p>
            <a:pPr algn="ctr"/>
            <a:r>
              <a:rPr lang="fr-FR" sz="1200" dirty="0">
                <a:latin typeface="+mj-lt"/>
              </a:rPr>
              <a:t>1976-2005 : 10,2°C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A5C0543-5022-46E4-8AC4-F2474F5B63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8455" b="23337"/>
          <a:stretch/>
        </p:blipFill>
        <p:spPr>
          <a:xfrm>
            <a:off x="1224000" y="4320000"/>
            <a:ext cx="1083600" cy="457200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 rot="-1800000">
            <a:off x="3194671" y="2987505"/>
            <a:ext cx="900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rot="1800000">
            <a:off x="3194672" y="4169344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0000" y="6048000"/>
            <a:ext cx="754608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des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températures de l’air moyennes annuelles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 en Normandie. Scénarios RCP 2.6 et 8.5 à l’horizon 2100</a:t>
            </a: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(expérience Météo France CNRM 2014 : Modèle Aladin). Période de référence (1976-2005).</a:t>
            </a:r>
          </a:p>
          <a:p>
            <a:pPr algn="just">
              <a:lnSpc>
                <a:spcPts val="1400"/>
              </a:lnSpc>
              <a:spcAft>
                <a:spcPts val="0"/>
              </a:spcAft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Données Drias (traitement et réalisation d’O. Cantat)</a:t>
            </a:r>
            <a:endParaRPr lang="fr-F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print"/>
          <a:srcRect l="2362" t="5220" r="57638" b="5220"/>
          <a:stretch>
            <a:fillRect/>
          </a:stretch>
        </p:blipFill>
        <p:spPr bwMode="auto">
          <a:xfrm>
            <a:off x="8442226" y="2409811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9794706" y="1440000"/>
            <a:ext cx="2052165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bas RCP 2.6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optimiste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≈ +1°C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(hausse stabilisée ;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sous le seuil des +1,5°C)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739084" y="3600000"/>
            <a:ext cx="2163413" cy="2846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600" b="1" dirty="0">
                <a:solidFill>
                  <a:schemeClr val="bg1"/>
                </a:solidFill>
              </a:rPr>
              <a:t>≈ +3,5°C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entre +2 à +4°C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(en forte hausse ;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au-dessus du seuil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non réversible des +2°C)</a:t>
            </a:r>
          </a:p>
          <a:p>
            <a:pPr algn="ctr"/>
            <a:endParaRPr lang="fr-FR" sz="15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fr-FR" sz="1400" i="1" dirty="0">
                <a:solidFill>
                  <a:srgbClr val="FFFF00"/>
                </a:solidFill>
              </a:rPr>
              <a:t>Normandie continentale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</a:rPr>
              <a:t>plus affectée que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</a:rPr>
              <a:t>la Normandie littorale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882000" y="3348000"/>
            <a:ext cx="187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èche : droite 19">
            <a:extLst>
              <a:ext uri="{FF2B5EF4-FFF2-40B4-BE49-F238E27FC236}">
                <a16:creationId xmlns:a16="http://schemas.microsoft.com/office/drawing/2014/main" id="{807F99B2-8FEC-4A93-950B-11B4B0F27184}"/>
              </a:ext>
            </a:extLst>
          </p:cNvPr>
          <p:cNvSpPr/>
          <p:nvPr/>
        </p:nvSpPr>
        <p:spPr>
          <a:xfrm>
            <a:off x="3041374" y="5400000"/>
            <a:ext cx="2538626" cy="288000"/>
          </a:xfrm>
          <a:prstGeom prst="rightArrow">
            <a:avLst/>
          </a:prstGeom>
          <a:gradFill>
            <a:gsLst>
              <a:gs pos="57400">
                <a:schemeClr val="accent4">
                  <a:lumMod val="60000"/>
                  <a:lumOff val="40000"/>
                  <a:alpha val="75000"/>
                </a:schemeClr>
              </a:gs>
              <a:gs pos="100000">
                <a:srgbClr val="00B0F0">
                  <a:alpha val="75000"/>
                </a:srgbClr>
              </a:gs>
              <a:gs pos="0">
                <a:srgbClr val="FF0000">
                  <a:alpha val="75000"/>
                </a:srgbClr>
              </a:gs>
              <a:gs pos="25000">
                <a:srgbClr val="FFC000">
                  <a:alpha val="7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4458EFF-1A55-42C0-95AF-EC8254BF9617}"/>
              </a:ext>
            </a:extLst>
          </p:cNvPr>
          <p:cNvSpPr txBox="1"/>
          <p:nvPr/>
        </p:nvSpPr>
        <p:spPr>
          <a:xfrm>
            <a:off x="1199591" y="5259057"/>
            <a:ext cx="16664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0070C0"/>
                </a:solidFill>
              </a:rPr>
              <a:t>Actuellement</a:t>
            </a:r>
          </a:p>
          <a:p>
            <a:pPr algn="ctr"/>
            <a:r>
              <a:rPr lang="fr-FR" sz="1400" i="1" dirty="0">
                <a:solidFill>
                  <a:srgbClr val="0070C0"/>
                </a:solidFill>
              </a:rPr>
              <a:t>T moyenne ≈ 10,2° C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5869690" y="5259057"/>
            <a:ext cx="162634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En 2100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T moyenne ≈ 13,7°C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température moyenne</a:t>
            </a:r>
            <a:r>
              <a:rPr lang="fr-FR" b="1" dirty="0">
                <a:solidFill>
                  <a:schemeClr val="bg1"/>
                </a:solidFill>
              </a:rPr>
              <a:t> en Normandie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934" y="5764460"/>
            <a:ext cx="307959" cy="307959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3735333" y="5364000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≈ + 3,5°C</a:t>
            </a:r>
          </a:p>
        </p:txBody>
      </p:sp>
    </p:spTree>
    <p:extLst>
      <p:ext uri="{BB962C8B-B14F-4D97-AF65-F5344CB8AC3E}">
        <p14:creationId xmlns:p14="http://schemas.microsoft.com/office/powerpoint/2010/main" val="415620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4000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Bref rappel</a:t>
            </a:r>
          </a:p>
          <a:p>
            <a:pPr algn="ctr"/>
            <a:endParaRPr lang="fr-FR" sz="48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Le réchauffement climatique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contemporain dans le Monde</a:t>
            </a:r>
          </a:p>
          <a:p>
            <a:pPr algn="ctr"/>
            <a:r>
              <a:rPr lang="fr-FR" sz="4800" b="1" dirty="0">
                <a:sym typeface="Wingdings" panose="05000000000000000000" pitchFamily="2" charset="2"/>
              </a:rPr>
              <a:t> 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783268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00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20AFCE6-F9EE-4B41-A7F3-1677229C6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3600000"/>
            <a:ext cx="2970226" cy="22162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50BF60-D721-4525-82C0-C1701FF8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1980000"/>
            <a:ext cx="2970226" cy="221628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4C1C60A-3959-4C38-9098-8A4D7B8BF90C}"/>
              </a:ext>
            </a:extLst>
          </p:cNvPr>
          <p:cNvSpPr txBox="1"/>
          <p:nvPr/>
        </p:nvSpPr>
        <p:spPr>
          <a:xfrm>
            <a:off x="1186966" y="1908000"/>
            <a:ext cx="1697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La chaleur</a:t>
            </a:r>
          </a:p>
          <a:p>
            <a:pPr algn="ctr"/>
            <a:r>
              <a:rPr lang="fr-FR" sz="1200" dirty="0">
                <a:latin typeface="+mj-lt"/>
              </a:rPr>
              <a:t>(nombre de jour annuel)</a:t>
            </a:r>
          </a:p>
          <a:p>
            <a:pPr algn="ctr"/>
            <a:endParaRPr lang="fr-FR" sz="400" dirty="0">
              <a:latin typeface="+mj-lt"/>
            </a:endParaRPr>
          </a:p>
          <a:p>
            <a:pPr algn="ctr"/>
            <a:r>
              <a:rPr lang="fr-FR" sz="1200" dirty="0">
                <a:latin typeface="+mj-lt"/>
              </a:rPr>
              <a:t>Situation de référence</a:t>
            </a:r>
          </a:p>
          <a:p>
            <a:pPr algn="ctr"/>
            <a:r>
              <a:rPr lang="fr-FR" sz="1200" dirty="0">
                <a:latin typeface="+mj-lt"/>
              </a:rPr>
              <a:t>1976-2005 : 13,6 jours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EA7C427-41D7-490D-AF67-3FE91B304BE3}"/>
              </a:ext>
            </a:extLst>
          </p:cNvPr>
          <p:cNvSpPr txBox="1"/>
          <p:nvPr/>
        </p:nvSpPr>
        <p:spPr>
          <a:xfrm>
            <a:off x="4140000" y="2520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RCP 2.6 en 2071-2100</a:t>
            </a:r>
          </a:p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22,3 j (+8,7 j)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828281D-7A40-4268-ACBC-4147BBC4EE44}"/>
              </a:ext>
            </a:extLst>
          </p:cNvPr>
          <p:cNvSpPr txBox="1"/>
          <p:nvPr/>
        </p:nvSpPr>
        <p:spPr>
          <a:xfrm>
            <a:off x="4140000" y="4212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RCP 8.5 en 2071-2100</a:t>
            </a:r>
          </a:p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54,3 j (+40,7 j)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52BC59-63A3-469A-BB58-D20288A64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000" y="2700000"/>
            <a:ext cx="2970226" cy="22162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D85DD6-DF94-4733-ADD7-A512E254D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000" y="3096000"/>
            <a:ext cx="1257750" cy="1196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838EC34-564A-4B2A-BA5C-9CB205015018}"/>
              </a:ext>
            </a:extLst>
          </p:cNvPr>
          <p:cNvSpPr txBox="1"/>
          <p:nvPr/>
        </p:nvSpPr>
        <p:spPr>
          <a:xfrm>
            <a:off x="1260000" y="4500000"/>
            <a:ext cx="225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Nombre de jours avec</a:t>
            </a:r>
          </a:p>
          <a:p>
            <a:r>
              <a:rPr lang="fr-FR" sz="1200" dirty="0">
                <a:latin typeface="+mj-lt"/>
              </a:rPr>
              <a:t>une T° maxi &gt;= 25°C</a:t>
            </a:r>
          </a:p>
          <a:p>
            <a:r>
              <a:rPr lang="fr-FR" sz="1200" dirty="0">
                <a:latin typeface="+mj-lt"/>
              </a:rPr>
              <a:t>Données Drias</a:t>
            </a:r>
            <a:r>
              <a:rPr lang="fr-FR" sz="1000" dirty="0">
                <a:latin typeface="+mj-lt"/>
              </a:rPr>
              <a:t>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rot="-1800000">
            <a:off x="3194671" y="2987505"/>
            <a:ext cx="900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800000">
            <a:off x="3194672" y="4169344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0000" y="6048000"/>
            <a:ext cx="756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du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nombre de jours de chaleur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en Normandie. Scénarios RCP 2.6 et 8.5 à l’horizon 2100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(expérience Météo France CNRM 2014 : Modèle Aladin). Période de référence (1976-2005).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Données Drias (traitement et réalisation d’O. Cantat)</a:t>
            </a:r>
            <a:endParaRPr lang="fr-FR" sz="1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 l="2362" t="5220" r="57638" b="5220"/>
          <a:stretch>
            <a:fillRect/>
          </a:stretch>
        </p:blipFill>
        <p:spPr bwMode="auto">
          <a:xfrm>
            <a:off x="8442226" y="2409811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9741810" y="3600000"/>
            <a:ext cx="215796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≈ +20 à +40 jours…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(hausse marquée ;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Intérieur des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terres plus touchées)</a:t>
            </a:r>
          </a:p>
          <a:p>
            <a:pPr algn="ctr"/>
            <a:endParaRPr lang="fr-FR" sz="1400" i="1" dirty="0">
              <a:solidFill>
                <a:schemeClr val="bg1"/>
              </a:solidFill>
            </a:endParaRPr>
          </a:p>
          <a:p>
            <a:pPr algn="ctr"/>
            <a:endParaRPr lang="fr-FR" sz="800" i="1" dirty="0">
              <a:solidFill>
                <a:schemeClr val="bg1"/>
              </a:solidFill>
            </a:endParaRP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travaux de plein-air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sanitaire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(cf. en ville avec ICU)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agri-élevage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      (stress thermique)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882776" y="1440000"/>
            <a:ext cx="187602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bas RCP 2.6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optimiste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≈ + 10 jours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(hausse modérée ; 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stabilisée)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9882000" y="3348000"/>
            <a:ext cx="187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èche : droite 19">
            <a:extLst>
              <a:ext uri="{FF2B5EF4-FFF2-40B4-BE49-F238E27FC236}">
                <a16:creationId xmlns:a16="http://schemas.microsoft.com/office/drawing/2014/main" id="{807F99B2-8FEC-4A93-950B-11B4B0F27184}"/>
              </a:ext>
            </a:extLst>
          </p:cNvPr>
          <p:cNvSpPr/>
          <p:nvPr/>
        </p:nvSpPr>
        <p:spPr>
          <a:xfrm>
            <a:off x="3041374" y="5400000"/>
            <a:ext cx="2538626" cy="288000"/>
          </a:xfrm>
          <a:prstGeom prst="rightArrow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68000">
                <a:srgbClr val="FFFF00">
                  <a:alpha val="75000"/>
                </a:srgbClr>
              </a:gs>
              <a:gs pos="0">
                <a:srgbClr val="C00000">
                  <a:alpha val="75000"/>
                </a:srgbClr>
              </a:gs>
              <a:gs pos="49000">
                <a:srgbClr val="FF8600">
                  <a:alpha val="75000"/>
                </a:srgbClr>
              </a:gs>
              <a:gs pos="27000">
                <a:srgbClr val="FF0000">
                  <a:alpha val="7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4458EFF-1A55-42C0-95AF-EC8254BF9617}"/>
              </a:ext>
            </a:extLst>
          </p:cNvPr>
          <p:cNvSpPr txBox="1"/>
          <p:nvPr/>
        </p:nvSpPr>
        <p:spPr>
          <a:xfrm>
            <a:off x="1446364" y="5259057"/>
            <a:ext cx="117846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0070C0"/>
                </a:solidFill>
              </a:rPr>
              <a:t>Actuellement</a:t>
            </a:r>
          </a:p>
          <a:p>
            <a:pPr algn="ctr"/>
            <a:r>
              <a:rPr lang="fr-FR" sz="1400" i="1" dirty="0">
                <a:solidFill>
                  <a:srgbClr val="0070C0"/>
                </a:solidFill>
              </a:rPr>
              <a:t>≈ 14 jours/an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6096000" y="5259057"/>
            <a:ext cx="117371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En 2100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≈ 54 jours/an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chaleur</a:t>
            </a:r>
            <a:r>
              <a:rPr lang="fr-FR" b="1" dirty="0">
                <a:solidFill>
                  <a:schemeClr val="bg1"/>
                </a:solidFill>
              </a:rPr>
              <a:t> en Normandie </a:t>
            </a:r>
            <a:r>
              <a:rPr lang="fr-FR" sz="1600" dirty="0">
                <a:solidFill>
                  <a:schemeClr val="bg1"/>
                </a:solidFill>
              </a:rPr>
              <a:t>(avec des pics supérieurs à 40, voire 45°C dans les terres)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934" y="5764460"/>
            <a:ext cx="307959" cy="30795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3457214" y="5364000"/>
            <a:ext cx="1475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≈ + 1,5 mois/an</a:t>
            </a:r>
          </a:p>
        </p:txBody>
      </p:sp>
      <p:sp>
        <p:nvSpPr>
          <p:cNvPr id="32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</p:spTree>
    <p:extLst>
      <p:ext uri="{BB962C8B-B14F-4D97-AF65-F5344CB8AC3E}">
        <p14:creationId xmlns:p14="http://schemas.microsoft.com/office/powerpoint/2010/main" val="1654700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40000"/>
            <a:ext cx="10058400" cy="38264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« privilégiée » à l’échelle de la France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0000" y="1044000"/>
            <a:ext cx="756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chaleur</a:t>
            </a:r>
            <a:r>
              <a:rPr lang="fr-FR" b="1" dirty="0">
                <a:solidFill>
                  <a:schemeClr val="bg1"/>
                </a:solidFill>
              </a:rPr>
              <a:t> en Normandie </a:t>
            </a:r>
            <a:r>
              <a:rPr lang="fr-FR" sz="1600" dirty="0">
                <a:solidFill>
                  <a:schemeClr val="bg1"/>
                </a:solidFill>
              </a:rPr>
              <a:t>(avec des pics supérieurs à 40, voire 45°C dans les terres)</a:t>
            </a: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9999" y="5400000"/>
            <a:ext cx="107666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Mais la Normandie « s’en tirerait bien » comparée au reste du pays…</a:t>
            </a:r>
          </a:p>
          <a:p>
            <a:endParaRPr lang="fr-FR" sz="4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Le Cotentin, un nouvel « eldorado » ?</a:t>
            </a:r>
          </a:p>
          <a:p>
            <a:endParaRPr lang="fr-FR" sz="400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Si fortes chaleurs récurrentes en été, afflux de touristes ? Installation à l’année de retraités ou de télétravailleurs ? 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fr-FR" dirty="0" err="1">
                <a:solidFill>
                  <a:schemeClr val="bg1"/>
                </a:solidFill>
                <a:sym typeface="Wingdings" panose="05000000000000000000" pitchFamily="2" charset="2"/>
              </a:rPr>
              <a:t>pb</a:t>
            </a:r>
            <a:r>
              <a:rPr lang="fr-FR" dirty="0">
                <a:solidFill>
                  <a:schemeClr val="bg1"/>
                </a:solidFill>
                <a:sym typeface="Wingdings" panose="05000000000000000000" pitchFamily="2" charset="2"/>
              </a:rPr>
              <a:t> d’aménagement du territoire à anticiper…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3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00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D71DE8-B3DE-461B-B3C9-A051EB31EE03}"/>
              </a:ext>
            </a:extLst>
          </p:cNvPr>
          <p:cNvSpPr txBox="1"/>
          <p:nvPr/>
        </p:nvSpPr>
        <p:spPr>
          <a:xfrm>
            <a:off x="942381" y="1908000"/>
            <a:ext cx="2186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Les périodes de sécheresse</a:t>
            </a:r>
          </a:p>
          <a:p>
            <a:pPr algn="ctr"/>
            <a:r>
              <a:rPr lang="fr-FR" sz="1200" dirty="0">
                <a:latin typeface="+mj-lt"/>
              </a:rPr>
              <a:t>(nombre de jours annuel)</a:t>
            </a:r>
          </a:p>
          <a:p>
            <a:pPr algn="ctr"/>
            <a:endParaRPr lang="fr-FR" sz="400" b="1" dirty="0"/>
          </a:p>
          <a:p>
            <a:pPr algn="ctr"/>
            <a:r>
              <a:rPr lang="fr-FR" sz="1200" dirty="0">
                <a:latin typeface="+mj-lt"/>
              </a:rPr>
              <a:t>Situation de référence</a:t>
            </a:r>
          </a:p>
          <a:p>
            <a:pPr algn="ctr"/>
            <a:r>
              <a:rPr lang="fr-FR" sz="1200" dirty="0">
                <a:latin typeface="+mj-lt"/>
              </a:rPr>
              <a:t>1976-2005 : 22,4 jours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6ACDE4-CA55-4121-85EE-B8CFF4F62966}"/>
              </a:ext>
            </a:extLst>
          </p:cNvPr>
          <p:cNvSpPr txBox="1"/>
          <p:nvPr/>
        </p:nvSpPr>
        <p:spPr>
          <a:xfrm>
            <a:off x="4140000" y="2520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RCP 2.6 en 2071-2100</a:t>
            </a:r>
          </a:p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24,7 j (+2,3 j)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D6434E-DAAB-4099-BF19-81C4691EE6AC}"/>
              </a:ext>
            </a:extLst>
          </p:cNvPr>
          <p:cNvSpPr txBox="1"/>
          <p:nvPr/>
        </p:nvSpPr>
        <p:spPr>
          <a:xfrm>
            <a:off x="4140000" y="4212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RCP 8.5 en 2071-2100</a:t>
            </a:r>
          </a:p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29,5 j (+7,1 j)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EFCE02B-6031-4D29-B43B-E02A24064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2700000"/>
            <a:ext cx="2970226" cy="22162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8BB929-B682-46F5-BC58-B59C97488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1980000"/>
            <a:ext cx="2970226" cy="22162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F1CBDC-EBF3-4ECD-903C-AFF4203A8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0" y="3600000"/>
            <a:ext cx="2970226" cy="22162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67D8454-34AE-448E-9419-58BA12260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000" y="3096000"/>
            <a:ext cx="1257750" cy="8685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1EB7181-8629-4ED5-8C5F-D550DA370A19}"/>
              </a:ext>
            </a:extLst>
          </p:cNvPr>
          <p:cNvSpPr txBox="1"/>
          <p:nvPr/>
        </p:nvSpPr>
        <p:spPr>
          <a:xfrm>
            <a:off x="1260000" y="4500000"/>
            <a:ext cx="2250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Maxi de jours consécutifs avec précipitations &lt;= 1 mm</a:t>
            </a:r>
          </a:p>
          <a:p>
            <a:r>
              <a:rPr lang="fr-FR" sz="1200" dirty="0">
                <a:latin typeface="+mj-lt"/>
              </a:rPr>
              <a:t>Données Drias</a:t>
            </a:r>
            <a:endParaRPr lang="fr-FR" sz="1000" dirty="0">
              <a:latin typeface="+mj-lt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-1800000">
            <a:off x="3194671" y="2987505"/>
            <a:ext cx="900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800000">
            <a:off x="3194672" y="4169344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0000" y="6048000"/>
            <a:ext cx="756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des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périodes de sécheresse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en Normandie. Scénarios RCP 2.6 et 8.5 à l’horizon 2100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(expérience Météo France CNRM 2014 : Modèle Aladin). Période de référence (1976-2005).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Données Drias (traitement et réalisation d’O. Cantat).</a:t>
            </a:r>
            <a:endParaRPr lang="fr-FR" sz="1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 l="2362" t="5220" r="57638" b="5220"/>
          <a:stretch>
            <a:fillRect/>
          </a:stretch>
        </p:blipFill>
        <p:spPr bwMode="auto">
          <a:xfrm>
            <a:off x="8442226" y="2409811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9633475" y="3600000"/>
            <a:ext cx="2374624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Des modifications sensibles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(de 4 à 7 jours de plus)</a:t>
            </a:r>
          </a:p>
          <a:p>
            <a:pPr algn="ctr"/>
            <a:endParaRPr lang="fr-FR" sz="1500" dirty="0">
              <a:solidFill>
                <a:schemeClr val="bg1"/>
              </a:solidFill>
            </a:endParaRPr>
          </a:p>
          <a:p>
            <a:pPr algn="ctr"/>
            <a:endParaRPr lang="fr-FR" sz="1500" dirty="0">
              <a:solidFill>
                <a:schemeClr val="bg1"/>
              </a:solidFill>
            </a:endParaRPr>
          </a:p>
          <a:p>
            <a:pPr algn="ctr"/>
            <a:endParaRPr lang="fr-FR" sz="1500" i="1" dirty="0">
              <a:solidFill>
                <a:srgbClr val="FFFF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plantes 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(cf. dépassement de seuils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de tolérance au 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stress hydrique)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feu</a:t>
            </a:r>
            <a:endParaRPr lang="fr-FR" sz="1400" i="1" dirty="0">
              <a:solidFill>
                <a:srgbClr val="FFFF0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882000" y="3348000"/>
            <a:ext cx="187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845233" y="1440000"/>
            <a:ext cx="1951111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bas RCP 2.6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optimiste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Peu de modifications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(de 1 à 2 jours de plus)</a:t>
            </a:r>
          </a:p>
        </p:txBody>
      </p:sp>
      <p:sp>
        <p:nvSpPr>
          <p:cNvPr id="21" name="Flèche : droite 19">
            <a:extLst>
              <a:ext uri="{FF2B5EF4-FFF2-40B4-BE49-F238E27FC236}">
                <a16:creationId xmlns:a16="http://schemas.microsoft.com/office/drawing/2014/main" id="{807F99B2-8FEC-4A93-950B-11B4B0F27184}"/>
              </a:ext>
            </a:extLst>
          </p:cNvPr>
          <p:cNvSpPr/>
          <p:nvPr/>
        </p:nvSpPr>
        <p:spPr>
          <a:xfrm>
            <a:off x="3041374" y="5390061"/>
            <a:ext cx="2538626" cy="288000"/>
          </a:xfrm>
          <a:prstGeom prst="rightArrow">
            <a:avLst/>
          </a:pr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75000"/>
                </a:schemeClr>
              </a:gs>
              <a:gs pos="48000">
                <a:srgbClr val="FFC000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4458EFF-1A55-42C0-95AF-EC8254BF9617}"/>
              </a:ext>
            </a:extLst>
          </p:cNvPr>
          <p:cNvSpPr txBox="1"/>
          <p:nvPr/>
        </p:nvSpPr>
        <p:spPr>
          <a:xfrm>
            <a:off x="1446364" y="5259057"/>
            <a:ext cx="115127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Actuellement</a:t>
            </a:r>
          </a:p>
          <a:p>
            <a:r>
              <a:rPr lang="fr-FR" sz="1400" i="1" dirty="0">
                <a:solidFill>
                  <a:srgbClr val="0070C0"/>
                </a:solidFill>
              </a:rPr>
              <a:t>≈ 22 jours/an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6107221" y="5259057"/>
            <a:ext cx="115127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En 2100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≈ 30 jours/an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sécheresse</a:t>
            </a:r>
            <a:r>
              <a:rPr lang="fr-FR" b="1" dirty="0">
                <a:solidFill>
                  <a:schemeClr val="bg1"/>
                </a:solidFill>
              </a:rPr>
              <a:t> en Normandie</a:t>
            </a:r>
          </a:p>
        </p:txBody>
      </p:sp>
      <p:sp>
        <p:nvSpPr>
          <p:cNvPr id="25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3384277" y="5364000"/>
            <a:ext cx="1620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≈ + 1 semaine/an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934" y="5764460"/>
            <a:ext cx="307959" cy="3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82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000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7D71DE8-B3DE-461B-B3C9-A051EB31EE03}"/>
              </a:ext>
            </a:extLst>
          </p:cNvPr>
          <p:cNvSpPr txBox="1"/>
          <p:nvPr/>
        </p:nvSpPr>
        <p:spPr>
          <a:xfrm>
            <a:off x="1158818" y="1908000"/>
            <a:ext cx="1753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Les jours de pluie</a:t>
            </a:r>
          </a:p>
          <a:p>
            <a:pPr algn="ctr"/>
            <a:r>
              <a:rPr lang="fr-FR" sz="1200" dirty="0">
                <a:latin typeface="+mj-lt"/>
              </a:rPr>
              <a:t>(nombre de jours annuel)</a:t>
            </a:r>
          </a:p>
          <a:p>
            <a:pPr algn="ctr"/>
            <a:endParaRPr lang="fr-FR" sz="400" b="1" dirty="0"/>
          </a:p>
          <a:p>
            <a:pPr algn="ctr"/>
            <a:r>
              <a:rPr lang="fr-FR" sz="1200" dirty="0">
                <a:latin typeface="+mj-lt"/>
              </a:rPr>
              <a:t>Situation de référence</a:t>
            </a:r>
          </a:p>
          <a:p>
            <a:pPr algn="ctr"/>
            <a:r>
              <a:rPr lang="fr-FR" sz="1200" dirty="0">
                <a:latin typeface="+mj-lt"/>
              </a:rPr>
              <a:t>1976-2005 : 139,1 jours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6ACDE4-CA55-4121-85EE-B8CFF4F62966}"/>
              </a:ext>
            </a:extLst>
          </p:cNvPr>
          <p:cNvSpPr txBox="1"/>
          <p:nvPr/>
        </p:nvSpPr>
        <p:spPr>
          <a:xfrm>
            <a:off x="4140000" y="2520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RCP 2.6 en 2071-2100</a:t>
            </a:r>
          </a:p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135,9 j (-3,2 j)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D6434E-DAAB-4099-BF19-81C4691EE6AC}"/>
              </a:ext>
            </a:extLst>
          </p:cNvPr>
          <p:cNvSpPr txBox="1"/>
          <p:nvPr/>
        </p:nvSpPr>
        <p:spPr>
          <a:xfrm>
            <a:off x="4140000" y="4212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RCP 8.5 en 2071-2100</a:t>
            </a:r>
          </a:p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117,9 j (-21,2 j)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2E6318-86B4-4BCC-B835-A37285064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74" y="2700000"/>
            <a:ext cx="2970226" cy="22162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838241D-F87D-4943-85B1-FC43B0C57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1980000"/>
            <a:ext cx="2970226" cy="221628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478D3D6-8147-47B1-AC9A-2C9D1B276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0" y="3600000"/>
            <a:ext cx="2970226" cy="221628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17F2EAA-F53B-4E61-BB84-DACDEE5EC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000" y="3096000"/>
            <a:ext cx="1393200" cy="8685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2A788B6-D75F-4935-BA55-5EA41FD843EE}"/>
              </a:ext>
            </a:extLst>
          </p:cNvPr>
          <p:cNvSpPr txBox="1"/>
          <p:nvPr/>
        </p:nvSpPr>
        <p:spPr>
          <a:xfrm>
            <a:off x="1260000" y="4500000"/>
            <a:ext cx="225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Nombre de jours avec</a:t>
            </a:r>
          </a:p>
          <a:p>
            <a:r>
              <a:rPr lang="fr-FR" sz="1200" dirty="0">
                <a:latin typeface="+mj-lt"/>
              </a:rPr>
              <a:t>des précipitations &gt;= 1 mm/j</a:t>
            </a:r>
          </a:p>
          <a:p>
            <a:r>
              <a:rPr lang="fr-FR" sz="1200" dirty="0">
                <a:latin typeface="+mj-lt"/>
              </a:rPr>
              <a:t>Données Drias</a:t>
            </a:r>
            <a:endParaRPr lang="fr-FR" sz="1000" dirty="0">
              <a:latin typeface="+mj-lt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-1800000">
            <a:off x="3194671" y="2987505"/>
            <a:ext cx="900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800000">
            <a:off x="3194672" y="4169344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20000" y="6048000"/>
            <a:ext cx="756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du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nombre de jours de précipitations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en Normandie. Scénarios RCP 2.6 et 8.5 à l’horizon 2100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(expérience Météo France CNRM 2014 : Modèle Aladin). Période de référence (1976-2005).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Données Drias (traitement et réalisation d’O. Cantat).</a:t>
            </a:r>
            <a:endParaRPr lang="fr-FR" sz="1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 l="2362" t="5220" r="57638" b="5220"/>
          <a:stretch>
            <a:fillRect/>
          </a:stretch>
        </p:blipFill>
        <p:spPr bwMode="auto">
          <a:xfrm>
            <a:off x="8442226" y="2409811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4458EFF-1A55-42C0-95AF-EC8254BF9617}"/>
              </a:ext>
            </a:extLst>
          </p:cNvPr>
          <p:cNvSpPr txBox="1"/>
          <p:nvPr/>
        </p:nvSpPr>
        <p:spPr>
          <a:xfrm>
            <a:off x="1446364" y="5259057"/>
            <a:ext cx="12426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>
                <a:solidFill>
                  <a:srgbClr val="0070C0"/>
                </a:solidFill>
              </a:rPr>
              <a:t>Actuellement</a:t>
            </a:r>
          </a:p>
          <a:p>
            <a:r>
              <a:rPr lang="fr-FR" sz="1400" i="1" dirty="0">
                <a:solidFill>
                  <a:srgbClr val="0070C0"/>
                </a:solidFill>
              </a:rPr>
              <a:t>≈ 139 jours/an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6061535" y="5259057"/>
            <a:ext cx="12426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En 2100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≈ 118 jours/an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fréquence des précipitations</a:t>
            </a:r>
            <a:r>
              <a:rPr lang="fr-FR" b="1" dirty="0">
                <a:solidFill>
                  <a:schemeClr val="bg1"/>
                </a:solidFill>
              </a:rPr>
              <a:t> en Normandie</a:t>
            </a:r>
          </a:p>
        </p:txBody>
      </p:sp>
      <p:sp>
        <p:nvSpPr>
          <p:cNvPr id="22" name="Flèche : droite 19">
            <a:extLst>
              <a:ext uri="{FF2B5EF4-FFF2-40B4-BE49-F238E27FC236}">
                <a16:creationId xmlns:a16="http://schemas.microsoft.com/office/drawing/2014/main" id="{807F99B2-8FEC-4A93-950B-11B4B0F27184}"/>
              </a:ext>
            </a:extLst>
          </p:cNvPr>
          <p:cNvSpPr/>
          <p:nvPr/>
        </p:nvSpPr>
        <p:spPr>
          <a:xfrm>
            <a:off x="3041374" y="5400000"/>
            <a:ext cx="2538626" cy="288000"/>
          </a:xfrm>
          <a:prstGeom prst="rightArrow">
            <a:avLst/>
          </a:prstGeom>
          <a:gradFill>
            <a:gsLst>
              <a:gs pos="100000">
                <a:schemeClr val="accent1">
                  <a:lumMod val="60000"/>
                  <a:lumOff val="40000"/>
                  <a:alpha val="50000"/>
                </a:schemeClr>
              </a:gs>
              <a:gs pos="50000">
                <a:srgbClr val="FFFF66">
                  <a:alpha val="50000"/>
                </a:srgbClr>
              </a:gs>
              <a:gs pos="0">
                <a:srgbClr val="FFFF6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3364241" y="5364000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≈ - 3 semaines/an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9633475" y="3600000"/>
            <a:ext cx="237462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Des modifications sensibles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(en moyenne 3 semaines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de pluie en moins )</a:t>
            </a:r>
          </a:p>
          <a:p>
            <a:pPr algn="ctr"/>
            <a:endParaRPr lang="fr-FR" sz="1500" dirty="0">
              <a:solidFill>
                <a:schemeClr val="bg1"/>
              </a:solidFill>
            </a:endParaRPr>
          </a:p>
          <a:p>
            <a:pPr algn="ctr"/>
            <a:endParaRPr lang="fr-FR" sz="1500" dirty="0">
              <a:solidFill>
                <a:schemeClr val="bg1"/>
              </a:solidFill>
            </a:endParaRPr>
          </a:p>
          <a:p>
            <a:pPr algn="ctr"/>
            <a:endParaRPr lang="fr-FR" sz="1500" dirty="0">
              <a:solidFill>
                <a:srgbClr val="FFFF00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9882000" y="3348000"/>
            <a:ext cx="187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9716993" y="1440000"/>
            <a:ext cx="220759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bas RCP 2.6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optimiste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Peu de modifications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(quelques jours de moins)</a:t>
            </a:r>
          </a:p>
        </p:txBody>
      </p:sp>
    </p:spTree>
    <p:extLst>
      <p:ext uri="{BB962C8B-B14F-4D97-AF65-F5344CB8AC3E}">
        <p14:creationId xmlns:p14="http://schemas.microsoft.com/office/powerpoint/2010/main" val="2006507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20000" y="6048000"/>
            <a:ext cx="75600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des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cumuls annuels de précipitations  en %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en Normandie. Scénarios RCP 2.6 et 8.5 à l’horizon 2100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(expérience Météo France CNRM 2014 : Modèle Aladin). Période de référence (1976-2005).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Données Drias (traitement et réalisation d’O. Cantat).</a:t>
            </a:r>
            <a:endParaRPr lang="fr-FR" sz="1000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/>
          <a:srcRect l="2362" t="5220" r="57638" b="5220"/>
          <a:stretch>
            <a:fillRect/>
          </a:stretch>
        </p:blipFill>
        <p:spPr bwMode="auto">
          <a:xfrm>
            <a:off x="8442226" y="2409811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0000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F5FE733-3917-4A89-B5AB-8A08D2BD44DE}"/>
              </a:ext>
            </a:extLst>
          </p:cNvPr>
          <p:cNvSpPr txBox="1"/>
          <p:nvPr/>
        </p:nvSpPr>
        <p:spPr>
          <a:xfrm>
            <a:off x="4140000" y="2520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RCP 2.6 en 2071-2100</a:t>
            </a:r>
          </a:p>
          <a:p>
            <a:r>
              <a:rPr lang="fr-FR" sz="1100" b="1" dirty="0">
                <a:solidFill>
                  <a:srgbClr val="00B050"/>
                </a:solidFill>
                <a:latin typeface="Arial Narrow" panose="020B0606020202030204" pitchFamily="34" charset="0"/>
              </a:rPr>
              <a:t>de -2,7 à +3,5%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8FCBF30-D45A-46D6-895F-C678FFE16624}"/>
              </a:ext>
            </a:extLst>
          </p:cNvPr>
          <p:cNvSpPr txBox="1"/>
          <p:nvPr/>
        </p:nvSpPr>
        <p:spPr>
          <a:xfrm>
            <a:off x="4140000" y="4212000"/>
            <a:ext cx="13708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RCP 8.5 en 2071-2100</a:t>
            </a:r>
          </a:p>
          <a:p>
            <a:r>
              <a:rPr lang="fr-FR" sz="1100" b="1" dirty="0">
                <a:solidFill>
                  <a:srgbClr val="FF0000"/>
                </a:solidFill>
                <a:latin typeface="Arial Narrow" panose="020B0606020202030204" pitchFamily="34" charset="0"/>
              </a:rPr>
              <a:t>de -4,1 à -15,2% 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000" y="1980000"/>
            <a:ext cx="2970226" cy="221628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00" y="3600000"/>
            <a:ext cx="2970226" cy="221628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000" y="3096000"/>
            <a:ext cx="1173900" cy="102933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B6C9E95-4715-40E6-9D6C-B00EB3F6D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000" y="2700000"/>
            <a:ext cx="2970226" cy="221628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3FDA3B3-9BAC-4147-8061-A7794B12FB03}"/>
              </a:ext>
            </a:extLst>
          </p:cNvPr>
          <p:cNvSpPr txBox="1"/>
          <p:nvPr/>
        </p:nvSpPr>
        <p:spPr>
          <a:xfrm>
            <a:off x="1162891" y="1908000"/>
            <a:ext cx="1745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Ecart / précipitations</a:t>
            </a:r>
          </a:p>
          <a:p>
            <a:pPr algn="ctr"/>
            <a:r>
              <a:rPr lang="fr-FR" sz="1200" dirty="0">
                <a:latin typeface="+mj-lt"/>
              </a:rPr>
              <a:t>(valeur annuelle en %)</a:t>
            </a:r>
          </a:p>
          <a:p>
            <a:pPr algn="ctr"/>
            <a:endParaRPr lang="fr-FR" sz="400" dirty="0">
              <a:latin typeface="+mj-lt"/>
            </a:endParaRPr>
          </a:p>
          <a:p>
            <a:pPr algn="ctr"/>
            <a:r>
              <a:rPr lang="fr-FR" sz="1200" dirty="0">
                <a:latin typeface="+mj-lt"/>
              </a:rPr>
              <a:t>Situation de référence</a:t>
            </a:r>
          </a:p>
          <a:p>
            <a:pPr algn="ctr"/>
            <a:r>
              <a:rPr lang="fr-FR" sz="1200" dirty="0">
                <a:latin typeface="+mj-lt"/>
              </a:rPr>
              <a:t>1976-2005 : 859 mm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5D4D47-EBDA-4BBE-9F7A-A98810771DDB}"/>
              </a:ext>
            </a:extLst>
          </p:cNvPr>
          <p:cNvSpPr txBox="1"/>
          <p:nvPr/>
        </p:nvSpPr>
        <p:spPr>
          <a:xfrm>
            <a:off x="1260000" y="5195325"/>
            <a:ext cx="2250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+mj-lt"/>
              </a:rPr>
              <a:t>Données Drias</a:t>
            </a:r>
            <a:endParaRPr lang="fr-FR" sz="1000" dirty="0">
              <a:latin typeface="+mj-lt"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D60136E6-1086-451F-A678-9A17725752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8339" b="21484"/>
          <a:stretch/>
        </p:blipFill>
        <p:spPr>
          <a:xfrm>
            <a:off x="1260002" y="4320001"/>
            <a:ext cx="1140862" cy="892546"/>
          </a:xfrm>
          <a:prstGeom prst="rect">
            <a:avLst/>
          </a:prstGeom>
        </p:spPr>
      </p:pic>
      <p:cxnSp>
        <p:nvCxnSpPr>
          <p:cNvPr id="27" name="Connecteur droit avec flèche 26"/>
          <p:cNvCxnSpPr/>
          <p:nvPr/>
        </p:nvCxnSpPr>
        <p:spPr>
          <a:xfrm rot="-1800000">
            <a:off x="3194671" y="2987505"/>
            <a:ext cx="900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1800000">
            <a:off x="3194672" y="4169344"/>
            <a:ext cx="90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9648836" y="3600000"/>
            <a:ext cx="2343910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Forte réduction à horizon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lointain entre ≈ -4 et -15%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(plus à l’Ouest de la Région)</a:t>
            </a:r>
          </a:p>
          <a:p>
            <a:pPr algn="ctr"/>
            <a:endParaRPr lang="fr-FR" sz="1500" dirty="0">
              <a:solidFill>
                <a:schemeClr val="bg1"/>
              </a:solidFill>
            </a:endParaRPr>
          </a:p>
          <a:p>
            <a:pPr algn="ctr"/>
            <a:endParaRPr lang="fr-FR" sz="1500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ressource en eau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(alimentation des rivières,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recharge des nappes,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et besoins en eau potable,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irrigation, industrie…)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705708" y="1440000"/>
            <a:ext cx="223016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bas RCP 2.6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optimiste »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Variable entre ≈ -3 et +4%</a:t>
            </a:r>
          </a:p>
          <a:p>
            <a:pPr algn="ctr"/>
            <a:r>
              <a:rPr lang="fr-FR" sz="1500" dirty="0">
                <a:solidFill>
                  <a:schemeClr val="bg1"/>
                </a:solidFill>
              </a:rPr>
              <a:t>(plus à l’Est de la Région)</a:t>
            </a:r>
          </a:p>
        </p:txBody>
      </p:sp>
      <p:cxnSp>
        <p:nvCxnSpPr>
          <p:cNvPr id="31" name="Connecteur droit 30"/>
          <p:cNvCxnSpPr/>
          <p:nvPr/>
        </p:nvCxnSpPr>
        <p:spPr>
          <a:xfrm>
            <a:off x="9882000" y="3348000"/>
            <a:ext cx="1875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èche : droite 19">
            <a:extLst>
              <a:ext uri="{FF2B5EF4-FFF2-40B4-BE49-F238E27FC236}">
                <a16:creationId xmlns:a16="http://schemas.microsoft.com/office/drawing/2014/main" id="{807F99B2-8FEC-4A93-950B-11B4B0F27184}"/>
              </a:ext>
            </a:extLst>
          </p:cNvPr>
          <p:cNvSpPr/>
          <p:nvPr/>
        </p:nvSpPr>
        <p:spPr>
          <a:xfrm>
            <a:off x="3041374" y="5400000"/>
            <a:ext cx="2538626" cy="288000"/>
          </a:xfrm>
          <a:prstGeom prst="rightArrow">
            <a:avLst/>
          </a:prstGeom>
          <a:gradFill>
            <a:gsLst>
              <a:gs pos="100000">
                <a:schemeClr val="accent1">
                  <a:lumMod val="60000"/>
                  <a:lumOff val="40000"/>
                  <a:alpha val="75000"/>
                </a:schemeClr>
              </a:gs>
              <a:gs pos="49000">
                <a:srgbClr val="FFFF00">
                  <a:alpha val="75000"/>
                </a:srgbClr>
              </a:gs>
              <a:gs pos="0">
                <a:srgbClr val="FF0000">
                  <a:alpha val="75000"/>
                </a:srgbClr>
              </a:gs>
              <a:gs pos="25000">
                <a:srgbClr val="FFC000">
                  <a:alpha val="75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4458EFF-1A55-42C0-95AF-EC8254BF9617}"/>
              </a:ext>
            </a:extLst>
          </p:cNvPr>
          <p:cNvSpPr txBox="1"/>
          <p:nvPr/>
        </p:nvSpPr>
        <p:spPr>
          <a:xfrm>
            <a:off x="1457224" y="5259057"/>
            <a:ext cx="115114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0070C0"/>
                </a:solidFill>
              </a:rPr>
              <a:t>Actuellement</a:t>
            </a:r>
          </a:p>
          <a:p>
            <a:pPr algn="ctr"/>
            <a:r>
              <a:rPr lang="fr-FR" sz="1400" i="1" dirty="0">
                <a:solidFill>
                  <a:srgbClr val="0070C0"/>
                </a:solidFill>
              </a:rPr>
              <a:t>P ≈ 859 mm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6119243" y="5259057"/>
            <a:ext cx="11272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i="1" dirty="0">
                <a:solidFill>
                  <a:srgbClr val="FF0000"/>
                </a:solidFill>
              </a:rPr>
              <a:t>En 2100</a:t>
            </a:r>
          </a:p>
          <a:p>
            <a:pPr algn="ctr"/>
            <a:r>
              <a:rPr lang="fr-FR" sz="1400" i="1" dirty="0">
                <a:solidFill>
                  <a:srgbClr val="FF0000"/>
                </a:solidFill>
              </a:rPr>
              <a:t>P ≈ 775 mm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Les </a:t>
            </a:r>
            <a:r>
              <a:rPr lang="fr-FR" b="1" u="sng" dirty="0">
                <a:solidFill>
                  <a:schemeClr val="bg1"/>
                </a:solidFill>
              </a:rPr>
              <a:t>quantités de précipitations</a:t>
            </a:r>
            <a:r>
              <a:rPr lang="fr-FR" b="1" dirty="0">
                <a:solidFill>
                  <a:schemeClr val="bg1"/>
                </a:solidFill>
              </a:rPr>
              <a:t> en Normandie</a:t>
            </a:r>
          </a:p>
        </p:txBody>
      </p:sp>
      <p:sp>
        <p:nvSpPr>
          <p:cNvPr id="2" name="Rectangle 1"/>
          <p:cNvSpPr/>
          <p:nvPr/>
        </p:nvSpPr>
        <p:spPr>
          <a:xfrm>
            <a:off x="979714" y="5195325"/>
            <a:ext cx="559837" cy="586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18DCF5AE-8F3B-4938-95B2-3580A5687067}"/>
              </a:ext>
            </a:extLst>
          </p:cNvPr>
          <p:cNvSpPr txBox="1"/>
          <p:nvPr/>
        </p:nvSpPr>
        <p:spPr>
          <a:xfrm>
            <a:off x="3649573" y="5364000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≈ -10 %/an</a:t>
            </a: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934" y="5764460"/>
            <a:ext cx="307959" cy="3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571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19999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625144" y="1440000"/>
            <a:ext cx="2391297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15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Hiver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Augmentation de 14%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5 et 27%)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Printemps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Réduction de -9%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-21 et +4%)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Été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Réduction de -27%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-34 et -20%)</a:t>
            </a:r>
          </a:p>
          <a:p>
            <a:pPr algn="ctr"/>
            <a:endParaRPr lang="fr-FR" sz="14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Automne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Réduction de -20%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-27 et -18%)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flore, faune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et agriculture/élevage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</a:t>
            </a:r>
            <a:r>
              <a:rPr lang="fr-FR" sz="1400" i="1" dirty="0" err="1">
                <a:solidFill>
                  <a:srgbClr val="FFFF00"/>
                </a:solidFill>
              </a:rPr>
              <a:t>b</a:t>
            </a:r>
            <a:r>
              <a:rPr lang="fr-FR" sz="1400" i="1" dirty="0">
                <a:solidFill>
                  <a:srgbClr val="FFFF00"/>
                </a:solidFill>
              </a:rPr>
              <a:t> gestion et alimentation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</a:rPr>
              <a:t>en eau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1719816" y="2490429"/>
            <a:ext cx="272284" cy="272284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1726262" y="3234164"/>
            <a:ext cx="259392" cy="34359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11726262" y="4175888"/>
            <a:ext cx="259392" cy="343598"/>
          </a:xfrm>
          <a:prstGeom prst="straightConnector1">
            <a:avLst/>
          </a:prstGeom>
          <a:ln w="952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11726262" y="5043969"/>
            <a:ext cx="259392" cy="34359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8" y="1472052"/>
            <a:ext cx="6882151" cy="4258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623128" y="1472052"/>
            <a:ext cx="128475" cy="4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7578197" y="1472052"/>
            <a:ext cx="126850" cy="4293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2623128" y="1469817"/>
            <a:ext cx="5030471" cy="144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2623128" y="5644772"/>
            <a:ext cx="5030471" cy="120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751603" y="1614732"/>
            <a:ext cx="4759272" cy="41161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1141269" y="3648412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 :-10 %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20000" y="6048000"/>
            <a:ext cx="68821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saisonnière des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écarts à la moyenne de référence 1976-2005 (en %) de la pluviométrie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 en Normandie. Scénario RCP 8.5 à l’horizon lointain 2071-2100 (expérience Météo France CNRM 2014 : Modèle Aladin).</a:t>
            </a:r>
          </a:p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Données Drias (traitement et réalisation d’O. Cantat)</a:t>
            </a:r>
            <a:endParaRPr lang="fr-FR" sz="1000" dirty="0"/>
          </a:p>
        </p:txBody>
      </p:sp>
      <p:sp>
        <p:nvSpPr>
          <p:cNvPr id="34" name="ZoneTexte 33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saisonnalité des précipitations</a:t>
            </a:r>
            <a:r>
              <a:rPr lang="fr-FR" b="1" dirty="0">
                <a:solidFill>
                  <a:schemeClr val="bg1"/>
                </a:solidFill>
              </a:rPr>
              <a:t> en Normandie  </a:t>
            </a:r>
            <a:r>
              <a:rPr lang="fr-FR" sz="1600" dirty="0">
                <a:solidFill>
                  <a:schemeClr val="bg1"/>
                </a:solidFill>
              </a:rPr>
              <a:t>[ scénario pessimiste ]</a:t>
            </a: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57638" t="5220" r="2362" b="5220"/>
          <a:stretch>
            <a:fillRect/>
          </a:stretch>
        </p:blipFill>
        <p:spPr bwMode="auto">
          <a:xfrm>
            <a:off x="8442000" y="2408400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93E9-FF46-4FF6-B84F-2392DAF9965A}" type="slidenum">
              <a:rPr lang="fr-FR" smtClean="0"/>
              <a:t>25</a:t>
            </a:fld>
            <a:endParaRPr lang="fr-FR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934" y="5764460"/>
            <a:ext cx="307959" cy="307959"/>
          </a:xfrm>
          <a:prstGeom prst="rect">
            <a:avLst/>
          </a:prstGeom>
        </p:spPr>
      </p:pic>
      <p:sp>
        <p:nvSpPr>
          <p:cNvPr id="30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161767" y="206984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H : +14 %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164090" y="377773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É : -27 %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948034" y="2073160"/>
            <a:ext cx="728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P : -9 %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5950357" y="378104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A : -20 %</a:t>
            </a:r>
          </a:p>
        </p:txBody>
      </p:sp>
      <p:sp>
        <p:nvSpPr>
          <p:cNvPr id="2" name="Ellipse 1"/>
          <p:cNvSpPr/>
          <p:nvPr/>
        </p:nvSpPr>
        <p:spPr>
          <a:xfrm>
            <a:off x="2571680" y="1521333"/>
            <a:ext cx="2427112" cy="431648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26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0000" y="1440000"/>
            <a:ext cx="7560000" cy="450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9" y="1472052"/>
            <a:ext cx="6882151" cy="4258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2751604" y="1614732"/>
            <a:ext cx="4759272" cy="411618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623129" y="1472052"/>
            <a:ext cx="128475" cy="4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2623129" y="1469817"/>
            <a:ext cx="5030471" cy="144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7550632" y="1469817"/>
            <a:ext cx="341037" cy="4367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20000" y="1044000"/>
            <a:ext cx="75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La </a:t>
            </a:r>
            <a:r>
              <a:rPr lang="fr-FR" b="1" u="sng" dirty="0">
                <a:solidFill>
                  <a:schemeClr val="bg1"/>
                </a:solidFill>
              </a:rPr>
              <a:t>saisonnalité des précipitations intenses</a:t>
            </a:r>
            <a:r>
              <a:rPr lang="fr-FR" b="1" dirty="0">
                <a:solidFill>
                  <a:schemeClr val="bg1"/>
                </a:solidFill>
              </a:rPr>
              <a:t> en Normandie  </a:t>
            </a:r>
            <a:r>
              <a:rPr lang="fr-FR" sz="1600" dirty="0">
                <a:solidFill>
                  <a:schemeClr val="bg1"/>
                </a:solidFill>
              </a:rPr>
              <a:t>[ scénario pessimiste ]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636748" y="1440000"/>
            <a:ext cx="2368084" cy="5309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</a:rPr>
              <a:t>Scénario haut RCP 8.5 </a:t>
            </a:r>
          </a:p>
          <a:p>
            <a:pPr algn="ctr"/>
            <a:r>
              <a:rPr lang="fr-FR" sz="1500" b="1" dirty="0">
                <a:solidFill>
                  <a:schemeClr val="bg1"/>
                </a:solidFill>
              </a:rPr>
              <a:t>« pessimiste »</a:t>
            </a:r>
          </a:p>
          <a:p>
            <a:pPr algn="ctr"/>
            <a:endParaRPr lang="fr-FR" sz="1500" b="1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Hiver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Forte augmentation +10%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5 et 15%)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Printemps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Augmentation modérée : +5%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-2 et +10%)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Eté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Forte augmentation : +10%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1 et 18%) </a:t>
            </a:r>
          </a:p>
          <a:p>
            <a:pPr algn="ctr"/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b="1" dirty="0">
                <a:solidFill>
                  <a:schemeClr val="bg1"/>
                </a:solidFill>
              </a:rPr>
              <a:t>Automne :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Augmentation modérée : +4%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(entre 2 et 6%)</a:t>
            </a:r>
          </a:p>
          <a:p>
            <a:pPr algn="ctr"/>
            <a:endParaRPr lang="fr-FR" sz="800" dirty="0">
              <a:solidFill>
                <a:schemeClr val="bg1"/>
              </a:solidFill>
            </a:endParaRPr>
          </a:p>
          <a:p>
            <a:pPr algn="ctr"/>
            <a:endParaRPr lang="fr-FR" sz="1400" i="1" dirty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inondations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qualité des eaux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de surface et souterraines</a:t>
            </a:r>
          </a:p>
          <a:p>
            <a:pPr algn="ctr"/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fr-FR" sz="1400" i="1" dirty="0" err="1">
                <a:solidFill>
                  <a:srgbClr val="FFFF00"/>
                </a:solidFill>
                <a:sym typeface="Wingdings" panose="05000000000000000000" pitchFamily="2" charset="2"/>
              </a:rPr>
              <a:t>pb</a:t>
            </a:r>
            <a:r>
              <a:rPr lang="fr-FR" sz="1400" i="1" dirty="0">
                <a:solidFill>
                  <a:srgbClr val="FFFF00"/>
                </a:solidFill>
                <a:sym typeface="Wingdings" panose="05000000000000000000" pitchFamily="2" charset="2"/>
              </a:rPr>
              <a:t> / érosion des sols</a:t>
            </a:r>
            <a:r>
              <a:rPr lang="fr-FR" sz="1400" i="1" dirty="0">
                <a:solidFill>
                  <a:srgbClr val="FFFF00"/>
                </a:solidFill>
              </a:rPr>
              <a:t> 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11541728" y="2068452"/>
            <a:ext cx="272284" cy="272284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11541728" y="2927896"/>
            <a:ext cx="272284" cy="272284"/>
          </a:xfrm>
          <a:prstGeom prst="straightConnector1">
            <a:avLst/>
          </a:prstGeom>
          <a:ln w="444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11541728" y="3782882"/>
            <a:ext cx="272284" cy="272284"/>
          </a:xfrm>
          <a:prstGeom prst="straightConnector1">
            <a:avLst/>
          </a:prstGeom>
          <a:ln w="698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11541728" y="4603452"/>
            <a:ext cx="272284" cy="27228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 l="57638" t="5220" r="2362" b="5220"/>
          <a:stretch>
            <a:fillRect/>
          </a:stretch>
        </p:blipFill>
        <p:spPr bwMode="auto">
          <a:xfrm>
            <a:off x="8442226" y="4041749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3" cstate="print"/>
          <a:srcRect l="57638" t="5220" r="2362" b="5220"/>
          <a:stretch>
            <a:fillRect/>
          </a:stretch>
        </p:blipFill>
        <p:spPr bwMode="auto">
          <a:xfrm>
            <a:off x="8442000" y="2408400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1123183" y="3648412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An : +7 %</a:t>
            </a:r>
          </a:p>
        </p:txBody>
      </p:sp>
      <p:sp>
        <p:nvSpPr>
          <p:cNvPr id="34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Une Normandie inégale face au changement climatique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05934" y="5764460"/>
            <a:ext cx="307959" cy="307959"/>
          </a:xfrm>
          <a:prstGeom prst="rect">
            <a:avLst/>
          </a:prstGeom>
        </p:spPr>
      </p:pic>
      <p:sp>
        <p:nvSpPr>
          <p:cNvPr id="36" name="ZoneTexte 35"/>
          <p:cNvSpPr txBox="1"/>
          <p:nvPr/>
        </p:nvSpPr>
        <p:spPr>
          <a:xfrm>
            <a:off x="3161767" y="2069846"/>
            <a:ext cx="872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H : +10 %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164090" y="3777730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É : +10 %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48034" y="2073160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P : +5 %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50357" y="3781044"/>
            <a:ext cx="77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70C0"/>
                </a:solidFill>
              </a:rPr>
              <a:t>A : +4 %</a:t>
            </a:r>
          </a:p>
        </p:txBody>
      </p:sp>
      <p:sp>
        <p:nvSpPr>
          <p:cNvPr id="40" name="Ellipse 39"/>
          <p:cNvSpPr/>
          <p:nvPr/>
        </p:nvSpPr>
        <p:spPr>
          <a:xfrm>
            <a:off x="2571680" y="1521333"/>
            <a:ext cx="2427112" cy="431648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/>
          <p:cNvSpPr/>
          <p:nvPr/>
        </p:nvSpPr>
        <p:spPr>
          <a:xfrm>
            <a:off x="720000" y="6048000"/>
            <a:ext cx="688215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Évolution saisonnière des </a:t>
            </a:r>
            <a:r>
              <a:rPr lang="fr-FR" sz="1000" b="1" dirty="0">
                <a:latin typeface="Arial" panose="020B0604020202020204" pitchFamily="34" charset="0"/>
                <a:ea typeface="Times New Roman" panose="02020603050405020304" pitchFamily="18" charset="0"/>
              </a:rPr>
              <a:t>écarts à la moyenne (en %) de la part des précipitations intenses </a:t>
            </a:r>
            <a:r>
              <a:rPr lang="fr-FR" sz="1000" dirty="0">
                <a:latin typeface="Arial" panose="020B0604020202020204" pitchFamily="34" charset="0"/>
                <a:ea typeface="Times New Roman" panose="02020603050405020304" pitchFamily="18" charset="0"/>
              </a:rPr>
              <a:t>(au-dessus du 90ème centile annuel) en Normandie. Scénario RCP 8.5 à l’horizon lointain 2100 (expérience Météo France CNRM 2014 : Modèle Aladin). Période de référence (1976-2005). Données Drias (traitement et réalisation d’O. Cantat).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4315319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Les changements climatiques possibles en Normandie à l’horizon 2100 : de la connaissance à l’action…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0000" y="1044000"/>
            <a:ext cx="112765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● Sur la trajectoire actuelle des émissions de GES, les épisodes climatiques exceptionnels d’aujourd’hui pourraient devenir la norme dans la seconde moitié du 21</a:t>
            </a:r>
            <a:r>
              <a:rPr lang="fr-FR" sz="2000" baseline="30000" dirty="0">
                <a:solidFill>
                  <a:schemeClr val="bg1"/>
                </a:solidFill>
              </a:rPr>
              <a:t>e</a:t>
            </a:r>
            <a:r>
              <a:rPr lang="fr-FR" sz="2000" dirty="0">
                <a:solidFill>
                  <a:schemeClr val="bg1"/>
                </a:solidFill>
              </a:rPr>
              <a:t> s.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Des </a:t>
            </a:r>
            <a:r>
              <a:rPr lang="fr-FR" sz="2000" u="sng" dirty="0">
                <a:solidFill>
                  <a:schemeClr val="bg1"/>
                </a:solidFill>
              </a:rPr>
              <a:t>adaptations seraient donc à prévoir dans tous les secteurs d’activités</a:t>
            </a:r>
          </a:p>
          <a:p>
            <a:r>
              <a:rPr lang="fr-FR" sz="2000" dirty="0">
                <a:solidFill>
                  <a:schemeClr val="bg1"/>
                </a:solidFill>
              </a:rPr>
              <a:t>et </a:t>
            </a:r>
            <a:r>
              <a:rPr lang="fr-FR" sz="2000" u="sng" dirty="0">
                <a:solidFill>
                  <a:schemeClr val="bg1"/>
                </a:solidFill>
              </a:rPr>
              <a:t>à différencier selon les secteurs de Normandie</a:t>
            </a:r>
            <a:r>
              <a:rPr lang="fr-FR" sz="2000" dirty="0">
                <a:solidFill>
                  <a:schemeClr val="bg1"/>
                </a:solidFill>
              </a:rPr>
              <a:t>,</a:t>
            </a:r>
          </a:p>
          <a:p>
            <a:r>
              <a:rPr lang="fr-FR" sz="2000" dirty="0">
                <a:solidFill>
                  <a:schemeClr val="bg1"/>
                </a:solidFill>
              </a:rPr>
              <a:t>en fonction de la diversité des aléas et des vulnérabilités propres à chaque site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nécessité d’une </a:t>
            </a:r>
            <a:r>
              <a:rPr lang="fr-FR" sz="2000" u="sng" dirty="0">
                <a:solidFill>
                  <a:schemeClr val="bg1"/>
                </a:solidFill>
                <a:sym typeface="Wingdings" panose="05000000000000000000" pitchFamily="2" charset="2"/>
              </a:rPr>
              <a:t>approche systémique et interdisciplinaire</a:t>
            </a:r>
          </a:p>
          <a:p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Cf. travaux du </a:t>
            </a:r>
            <a:r>
              <a:rPr lang="fr-FR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Giec</a:t>
            </a: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normand, Profil environnemental de la DREAL, rapport du CESER</a:t>
            </a:r>
          </a:p>
          <a:p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prise en compte dans les politiques d’aménagement du territoire (SRADDET, PCAET, </a:t>
            </a:r>
            <a:r>
              <a:rPr lang="fr-FR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SCoT</a:t>
            </a: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, PLU…)</a:t>
            </a:r>
            <a:endParaRPr lang="fr-FR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7638" t="5220" r="2362" b="5220"/>
          <a:stretch>
            <a:fillRect/>
          </a:stretch>
        </p:blipFill>
        <p:spPr bwMode="auto">
          <a:xfrm>
            <a:off x="292160" y="1264290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899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53F14-1A97-4BF1-A6F0-6D0B4B761FE7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Les changements climatiques possibles en Normandie à l’horizon 2100 : de la connaissance à l’action…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20000" y="1044000"/>
            <a:ext cx="112765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● Sur la trajectoire actuelle des émissions de GES, les épisodes climatiques exceptionnels d’aujourd’hui pourraient devenir la norme dans la seconde moitié du 21</a:t>
            </a:r>
            <a:r>
              <a:rPr lang="fr-FR" sz="2000" baseline="30000" dirty="0">
                <a:solidFill>
                  <a:schemeClr val="bg1"/>
                </a:solidFill>
              </a:rPr>
              <a:t>e</a:t>
            </a:r>
            <a:r>
              <a:rPr lang="fr-FR" sz="2000" dirty="0">
                <a:solidFill>
                  <a:schemeClr val="bg1"/>
                </a:solidFill>
              </a:rPr>
              <a:t> s.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Des </a:t>
            </a:r>
            <a:r>
              <a:rPr lang="fr-FR" sz="2000" u="sng" dirty="0">
                <a:solidFill>
                  <a:schemeClr val="bg1"/>
                </a:solidFill>
              </a:rPr>
              <a:t>adaptations seraient donc à prévoir dans tous les secteurs d’activités</a:t>
            </a:r>
          </a:p>
          <a:p>
            <a:r>
              <a:rPr lang="fr-FR" sz="2000" dirty="0">
                <a:solidFill>
                  <a:schemeClr val="bg1"/>
                </a:solidFill>
              </a:rPr>
              <a:t>et </a:t>
            </a:r>
            <a:r>
              <a:rPr lang="fr-FR" sz="2000" u="sng" dirty="0">
                <a:solidFill>
                  <a:schemeClr val="bg1"/>
                </a:solidFill>
              </a:rPr>
              <a:t>à différencier selon les secteurs de Normandie</a:t>
            </a:r>
            <a:r>
              <a:rPr lang="fr-FR" sz="2000" dirty="0">
                <a:solidFill>
                  <a:schemeClr val="bg1"/>
                </a:solidFill>
              </a:rPr>
              <a:t>,</a:t>
            </a:r>
          </a:p>
          <a:p>
            <a:r>
              <a:rPr lang="fr-FR" sz="2000" dirty="0">
                <a:solidFill>
                  <a:schemeClr val="bg1"/>
                </a:solidFill>
              </a:rPr>
              <a:t>en fonction de la diversité des aléas et des vulnérabilités propres à chaque site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nécessité d’une </a:t>
            </a:r>
            <a:r>
              <a:rPr lang="fr-FR" sz="2000" u="sng" dirty="0">
                <a:solidFill>
                  <a:schemeClr val="bg1"/>
                </a:solidFill>
                <a:sym typeface="Wingdings" panose="05000000000000000000" pitchFamily="2" charset="2"/>
              </a:rPr>
              <a:t>approche systémique et interdisciplinaire</a:t>
            </a:r>
          </a:p>
          <a:p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Cf. travaux du </a:t>
            </a:r>
            <a:r>
              <a:rPr lang="fr-FR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Giec</a:t>
            </a: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 normand, Profil environnemental de la DREAL, rapport du CESER</a:t>
            </a:r>
          </a:p>
          <a:p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prise en compte dans les politiques d’aménagement du territoire (SRADDET, PCAET, </a:t>
            </a:r>
            <a:r>
              <a:rPr lang="fr-FR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SCoT</a:t>
            </a:r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, PLU…)</a:t>
            </a:r>
            <a:endParaRPr lang="fr-FR" sz="2000" dirty="0">
              <a:solidFill>
                <a:schemeClr val="bg1"/>
              </a:solidFill>
            </a:endParaRP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● A l’échelle de la France, la Normandie est </a:t>
            </a:r>
            <a:r>
              <a:rPr lang="fr-FR" sz="2000" u="sng" dirty="0">
                <a:solidFill>
                  <a:schemeClr val="bg1"/>
                </a:solidFill>
              </a:rPr>
              <a:t>relativement</a:t>
            </a:r>
            <a:r>
              <a:rPr lang="fr-FR" sz="2000" dirty="0">
                <a:solidFill>
                  <a:schemeClr val="bg1"/>
                </a:solidFill>
              </a:rPr>
              <a:t> mieux placée que les autres régions…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● D’après le dernier rapport intermédiaire du GIEC international (2019),</a:t>
            </a:r>
          </a:p>
          <a:p>
            <a:r>
              <a:rPr lang="fr-FR" sz="2000" dirty="0">
                <a:solidFill>
                  <a:schemeClr val="bg1"/>
                </a:solidFill>
              </a:rPr>
              <a:t>il est </a:t>
            </a:r>
            <a:r>
              <a:rPr lang="fr-FR" sz="2000" u="sng" dirty="0">
                <a:solidFill>
                  <a:schemeClr val="bg1"/>
                </a:solidFill>
              </a:rPr>
              <a:t>encore possible de limiter le réchauffement</a:t>
            </a:r>
            <a:r>
              <a:rPr lang="fr-FR" sz="2000" dirty="0">
                <a:solidFill>
                  <a:schemeClr val="bg1"/>
                </a:solidFill>
              </a:rPr>
              <a:t> climatique sous le seuil des 2°C…</a:t>
            </a:r>
          </a:p>
          <a:p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fr-FR" sz="2000" dirty="0">
                <a:solidFill>
                  <a:schemeClr val="bg1"/>
                </a:solidFill>
              </a:rPr>
              <a:t> mais </a:t>
            </a:r>
            <a:r>
              <a:rPr lang="fr-FR" sz="2000" u="sng" dirty="0">
                <a:solidFill>
                  <a:schemeClr val="bg1"/>
                </a:solidFill>
              </a:rPr>
              <a:t>c’est tout de suite qu’il faut agir et à toutes les échelles</a:t>
            </a:r>
            <a:r>
              <a:rPr lang="fr-FR" sz="2400" dirty="0">
                <a:solidFill>
                  <a:schemeClr val="bg1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(bilan Carbone neutre en 2030)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57638" t="5220" r="2362" b="5220"/>
          <a:stretch>
            <a:fillRect/>
          </a:stretch>
        </p:blipFill>
        <p:spPr bwMode="auto">
          <a:xfrm>
            <a:off x="292160" y="1264290"/>
            <a:ext cx="288000" cy="2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2362" t="5220" r="57638" b="5220"/>
          <a:stretch>
            <a:fillRect/>
          </a:stretch>
        </p:blipFill>
        <p:spPr bwMode="auto">
          <a:xfrm>
            <a:off x="292160" y="4577641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l="2362" t="5220" r="57638" b="5220"/>
          <a:stretch>
            <a:fillRect/>
          </a:stretch>
        </p:blipFill>
        <p:spPr bwMode="auto">
          <a:xfrm>
            <a:off x="292160" y="5217058"/>
            <a:ext cx="288000" cy="29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5402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922224"/>
            <a:ext cx="12192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fr-FR" sz="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fr-FR" sz="2800" dirty="0">
                <a:solidFill>
                  <a:srgbClr val="000000"/>
                </a:solidFill>
                <a:latin typeface="+mj-lt"/>
              </a:rPr>
              <a:t>Olivier CANTAT</a:t>
            </a:r>
          </a:p>
          <a:p>
            <a:pPr algn="ctr"/>
            <a:endParaRPr lang="fr-FR" sz="800" dirty="0">
              <a:solidFill>
                <a:srgbClr val="000000"/>
              </a:solidFill>
              <a:latin typeface="+mj-lt"/>
            </a:endParaRP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+mj-lt"/>
              </a:rPr>
              <a:t>Géographe-climatologue, enseignant-chercheur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+mj-lt"/>
              </a:rPr>
              <a:t>LETG Caen </a:t>
            </a:r>
            <a:r>
              <a:rPr lang="fr-FR" sz="2000" dirty="0" err="1">
                <a:solidFill>
                  <a:srgbClr val="000000"/>
                </a:solidFill>
                <a:latin typeface="+mj-lt"/>
              </a:rPr>
              <a:t>Géophen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, Université de Caen Normandie</a:t>
            </a:r>
          </a:p>
          <a:p>
            <a:pPr algn="ctr"/>
            <a:r>
              <a:rPr lang="fr-FR" sz="2000" dirty="0">
                <a:solidFill>
                  <a:srgbClr val="000000"/>
                </a:solidFill>
                <a:latin typeface="+mj-lt"/>
              </a:rPr>
              <a:t>Expert auprès du GIEC Normand ; </a:t>
            </a:r>
            <a:r>
              <a:rPr lang="fr-FR" sz="2000" dirty="0">
                <a:solidFill>
                  <a:srgbClr val="002060"/>
                </a:solidFill>
                <a:latin typeface="+mj-lt"/>
              </a:rPr>
              <a:t>olivier.cantat@unicaen.fr</a:t>
            </a:r>
            <a:r>
              <a:rPr lang="fr-FR" sz="2000" dirty="0">
                <a:solidFill>
                  <a:srgbClr val="000000"/>
                </a:solidFill>
                <a:latin typeface="+mj-lt"/>
              </a:rPr>
              <a:t> </a:t>
            </a:r>
            <a:endParaRPr lang="fr-FR" sz="20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50583" y="5103223"/>
            <a:ext cx="1132114" cy="16182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0" y="226414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bg1"/>
                </a:solidFill>
              </a:rPr>
              <a:t>Merci de votre attention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38671"/>
          <a:stretch/>
        </p:blipFill>
        <p:spPr>
          <a:xfrm>
            <a:off x="120235" y="5476733"/>
            <a:ext cx="2017951" cy="12375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15289" y="5193885"/>
            <a:ext cx="1520424" cy="152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6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9" y="2880000"/>
            <a:ext cx="567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0FE69DB-F224-4029-BF95-0A328276EAEB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 indicateur majeur du changement climatique : le réchauffement de la planète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C74EB7-2269-4513-BB3D-EEC5C3891A16}"/>
              </a:ext>
            </a:extLst>
          </p:cNvPr>
          <p:cNvSpPr txBox="1"/>
          <p:nvPr/>
        </p:nvSpPr>
        <p:spPr>
          <a:xfrm>
            <a:off x="3901572" y="5745035"/>
            <a:ext cx="2130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Normale actuelle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14,2°C</a:t>
            </a:r>
          </a:p>
          <a:p>
            <a:pPr algn="ctr"/>
            <a:endParaRPr lang="fr-FR" sz="2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(1981-2010)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7BFAB9C-6595-4E1E-B17A-AF0AE4E0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71" y="1161311"/>
            <a:ext cx="5670000" cy="116414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9991" tIns="39996" rIns="79991" bIns="39996">
            <a:spAutoFit/>
          </a:bodyPr>
          <a:lstStyle/>
          <a:p>
            <a:pPr algn="ctr" defTabSz="800165">
              <a:lnSpc>
                <a:spcPct val="110000"/>
              </a:lnSpc>
            </a:pPr>
            <a:r>
              <a:rPr lang="fr-FR" sz="1600" dirty="0"/>
              <a:t>Un constat </a:t>
            </a:r>
            <a:r>
              <a:rPr lang="fr-FR" sz="1600" dirty="0">
                <a:solidFill>
                  <a:srgbClr val="FFFF66"/>
                </a:solidFill>
              </a:rPr>
              <a:t>et une hypothèse </a:t>
            </a:r>
            <a:r>
              <a:rPr lang="fr-FR" sz="1600" dirty="0"/>
              <a:t>:</a:t>
            </a:r>
          </a:p>
          <a:p>
            <a:pPr algn="ctr" defTabSz="800165">
              <a:lnSpc>
                <a:spcPct val="110000"/>
              </a:lnSpc>
            </a:pPr>
            <a:r>
              <a:rPr lang="fr-FR" sz="1600" dirty="0"/>
              <a:t>la </a:t>
            </a:r>
            <a:r>
              <a:rPr lang="fr-FR" sz="1600" u="sng" dirty="0"/>
              <a:t>rapidité sans précédent du réchauffement actuel</a:t>
            </a:r>
            <a:r>
              <a:rPr lang="fr-FR" sz="1600" dirty="0"/>
              <a:t> </a:t>
            </a:r>
          </a:p>
          <a:p>
            <a:pPr algn="ctr" defTabSz="800165">
              <a:lnSpc>
                <a:spcPct val="110000"/>
              </a:lnSpc>
            </a:pPr>
            <a:r>
              <a:rPr lang="fr-FR" sz="1600" dirty="0">
                <a:solidFill>
                  <a:srgbClr val="FFFF66"/>
                </a:solidFill>
              </a:rPr>
              <a:t>serait due à un </a:t>
            </a:r>
            <a:r>
              <a:rPr lang="fr-FR" sz="1600" b="1" u="sng" dirty="0">
                <a:solidFill>
                  <a:srgbClr val="FFFF66"/>
                </a:solidFill>
              </a:rPr>
              <a:t>effet de serre additif</a:t>
            </a:r>
            <a:endParaRPr lang="fr-FR" sz="1600" b="1" dirty="0">
              <a:solidFill>
                <a:srgbClr val="FFFF66"/>
              </a:solidFill>
            </a:endParaRPr>
          </a:p>
          <a:p>
            <a:pPr algn="ctr" defTabSz="800165">
              <a:lnSpc>
                <a:spcPct val="110000"/>
              </a:lnSpc>
            </a:pPr>
            <a:r>
              <a:rPr lang="fr-FR" sz="1600" dirty="0">
                <a:solidFill>
                  <a:srgbClr val="FFFF66"/>
                </a:solidFill>
              </a:rPr>
              <a:t>lié aux </a:t>
            </a:r>
            <a:r>
              <a:rPr lang="fr-FR" sz="1600" u="sng" dirty="0">
                <a:solidFill>
                  <a:srgbClr val="FFFF66"/>
                </a:solidFill>
              </a:rPr>
              <a:t>activités humaines</a:t>
            </a:r>
            <a:r>
              <a:rPr lang="fr-FR" sz="1600" dirty="0">
                <a:solidFill>
                  <a:srgbClr val="FFFF66"/>
                </a:solidFill>
              </a:rPr>
              <a:t>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55E2E82-C5C2-411A-84B0-3200EC0F7B99}"/>
              </a:ext>
            </a:extLst>
          </p:cNvPr>
          <p:cNvSpPr txBox="1"/>
          <p:nvPr/>
        </p:nvSpPr>
        <p:spPr>
          <a:xfrm>
            <a:off x="937216" y="5745035"/>
            <a:ext cx="190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Ère </a:t>
            </a:r>
            <a:r>
              <a:rPr lang="fr-FR" sz="1400" dirty="0" err="1">
                <a:solidFill>
                  <a:schemeClr val="bg1"/>
                </a:solidFill>
              </a:rPr>
              <a:t>pré-industrielle</a:t>
            </a:r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13,6°C</a:t>
            </a:r>
          </a:p>
          <a:p>
            <a:pPr algn="ctr"/>
            <a:endParaRPr lang="fr-FR" sz="2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(1850-1900)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152939" y="4919870"/>
            <a:ext cx="1470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59630" y="4204083"/>
            <a:ext cx="754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543663" y="4923184"/>
            <a:ext cx="313158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uble flèche verticale 29"/>
          <p:cNvSpPr/>
          <p:nvPr/>
        </p:nvSpPr>
        <p:spPr>
          <a:xfrm>
            <a:off x="5804453" y="3381454"/>
            <a:ext cx="154897" cy="1538416"/>
          </a:xfrm>
          <a:prstGeom prst="upDownArrow">
            <a:avLst/>
          </a:prstGeom>
          <a:gradFill>
            <a:gsLst>
              <a:gs pos="66000">
                <a:schemeClr val="accent1">
                  <a:lumMod val="20000"/>
                  <a:lumOff val="80000"/>
                  <a:alpha val="70000"/>
                </a:schemeClr>
              </a:gs>
              <a:gs pos="33000">
                <a:srgbClr val="FFFF99">
                  <a:alpha val="70000"/>
                </a:srgbClr>
              </a:gs>
              <a:gs pos="0">
                <a:srgbClr val="FFFF00">
                  <a:alpha val="50000"/>
                </a:srgb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74871" y="2532514"/>
            <a:ext cx="56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L’évolution de la température moyenne du Globe depuis 170 ans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839652" y="6122504"/>
            <a:ext cx="1245331" cy="7252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065413" y="5945089"/>
            <a:ext cx="728084" cy="338554"/>
          </a:xfrm>
          <a:prstGeom prst="rect">
            <a:avLst/>
          </a:prstGeom>
          <a:solidFill>
            <a:srgbClr val="0090A3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+0,6°C</a:t>
            </a:r>
          </a:p>
        </p:txBody>
      </p:sp>
    </p:spTree>
    <p:extLst>
      <p:ext uri="{BB962C8B-B14F-4D97-AF65-F5344CB8AC3E}">
        <p14:creationId xmlns:p14="http://schemas.microsoft.com/office/powerpoint/2010/main" val="269325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9" y="2880000"/>
            <a:ext cx="567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0FE69DB-F224-4029-BF95-0A328276EAEB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 indicateur majeur du changement climatique : le réchauffement de la planète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C74EB7-2269-4513-BB3D-EEC5C3891A16}"/>
              </a:ext>
            </a:extLst>
          </p:cNvPr>
          <p:cNvSpPr txBox="1"/>
          <p:nvPr/>
        </p:nvSpPr>
        <p:spPr>
          <a:xfrm>
            <a:off x="3901572" y="5745035"/>
            <a:ext cx="2130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Normale actuelle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14,2°C</a:t>
            </a:r>
          </a:p>
          <a:p>
            <a:pPr algn="ctr"/>
            <a:endParaRPr lang="fr-FR" sz="2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(1981-2010)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7BFAB9C-6595-4E1E-B17A-AF0AE4E0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71" y="1161311"/>
            <a:ext cx="5670000" cy="116414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9991" tIns="39996" rIns="79991" bIns="39996">
            <a:spAutoFit/>
          </a:bodyPr>
          <a:lstStyle/>
          <a:p>
            <a:pPr algn="ctr" defTabSz="800165">
              <a:lnSpc>
                <a:spcPct val="110000"/>
              </a:lnSpc>
            </a:pPr>
            <a:r>
              <a:rPr lang="fr-FR" sz="1600" dirty="0"/>
              <a:t>Un constat </a:t>
            </a:r>
            <a:r>
              <a:rPr lang="fr-FR" sz="1600" dirty="0">
                <a:solidFill>
                  <a:srgbClr val="FFFF66"/>
                </a:solidFill>
              </a:rPr>
              <a:t>et une hypothèse </a:t>
            </a:r>
            <a:r>
              <a:rPr lang="fr-FR" sz="1600" dirty="0"/>
              <a:t>:</a:t>
            </a:r>
          </a:p>
          <a:p>
            <a:pPr algn="ctr" defTabSz="800165">
              <a:lnSpc>
                <a:spcPct val="110000"/>
              </a:lnSpc>
            </a:pPr>
            <a:r>
              <a:rPr lang="fr-FR" sz="1600" dirty="0"/>
              <a:t>la </a:t>
            </a:r>
            <a:r>
              <a:rPr lang="fr-FR" sz="1600" u="sng" dirty="0"/>
              <a:t>rapidité sans précédent du réchauffement actuel</a:t>
            </a:r>
            <a:r>
              <a:rPr lang="fr-FR" sz="1600" dirty="0"/>
              <a:t> </a:t>
            </a:r>
          </a:p>
          <a:p>
            <a:pPr algn="ctr" defTabSz="800165">
              <a:lnSpc>
                <a:spcPct val="110000"/>
              </a:lnSpc>
            </a:pPr>
            <a:r>
              <a:rPr lang="fr-FR" sz="1600" dirty="0">
                <a:solidFill>
                  <a:srgbClr val="FFFF66"/>
                </a:solidFill>
              </a:rPr>
              <a:t>serait due à un </a:t>
            </a:r>
            <a:r>
              <a:rPr lang="fr-FR" sz="1600" b="1" u="sng" dirty="0">
                <a:solidFill>
                  <a:srgbClr val="FFFF66"/>
                </a:solidFill>
              </a:rPr>
              <a:t>effet de serre additif</a:t>
            </a:r>
            <a:endParaRPr lang="fr-FR" sz="1600" b="1" dirty="0">
              <a:solidFill>
                <a:srgbClr val="FFFF66"/>
              </a:solidFill>
            </a:endParaRPr>
          </a:p>
          <a:p>
            <a:pPr algn="ctr" defTabSz="800165">
              <a:lnSpc>
                <a:spcPct val="110000"/>
              </a:lnSpc>
            </a:pPr>
            <a:r>
              <a:rPr lang="fr-FR" sz="1600" dirty="0">
                <a:solidFill>
                  <a:srgbClr val="FFFF66"/>
                </a:solidFill>
              </a:rPr>
              <a:t>lié aux </a:t>
            </a:r>
            <a:r>
              <a:rPr lang="fr-FR" sz="1600" u="sng" dirty="0">
                <a:solidFill>
                  <a:srgbClr val="FFFF66"/>
                </a:solidFill>
              </a:rPr>
              <a:t>activités humaines</a:t>
            </a:r>
            <a:r>
              <a:rPr lang="fr-FR" sz="1600" dirty="0">
                <a:solidFill>
                  <a:srgbClr val="FFFF66"/>
                </a:solidFill>
              </a:rPr>
              <a:t>…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55E2E82-C5C2-411A-84B0-3200EC0F7B99}"/>
              </a:ext>
            </a:extLst>
          </p:cNvPr>
          <p:cNvSpPr txBox="1"/>
          <p:nvPr/>
        </p:nvSpPr>
        <p:spPr>
          <a:xfrm>
            <a:off x="937216" y="5745035"/>
            <a:ext cx="190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Ère </a:t>
            </a:r>
            <a:r>
              <a:rPr lang="fr-FR" sz="1400" dirty="0" err="1">
                <a:solidFill>
                  <a:schemeClr val="bg1"/>
                </a:solidFill>
              </a:rPr>
              <a:t>pré-industrielle</a:t>
            </a:r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13,6°C</a:t>
            </a:r>
          </a:p>
          <a:p>
            <a:pPr algn="ctr"/>
            <a:endParaRPr lang="fr-FR" sz="2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(1850-1900)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152939" y="4919870"/>
            <a:ext cx="1470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59630" y="4204083"/>
            <a:ext cx="754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84383" y="2852151"/>
            <a:ext cx="595035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2020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14,8°C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2543663" y="4923184"/>
            <a:ext cx="313158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uble flèche verticale 29"/>
          <p:cNvSpPr/>
          <p:nvPr/>
        </p:nvSpPr>
        <p:spPr>
          <a:xfrm>
            <a:off x="5804453" y="3381454"/>
            <a:ext cx="154897" cy="1538416"/>
          </a:xfrm>
          <a:prstGeom prst="upDownArrow">
            <a:avLst/>
          </a:prstGeom>
          <a:gradFill>
            <a:gsLst>
              <a:gs pos="66000">
                <a:schemeClr val="accent1">
                  <a:lumMod val="20000"/>
                  <a:lumOff val="80000"/>
                  <a:alpha val="70000"/>
                </a:schemeClr>
              </a:gs>
              <a:gs pos="33000">
                <a:srgbClr val="FFFF99">
                  <a:alpha val="70000"/>
                </a:srgbClr>
              </a:gs>
              <a:gs pos="0">
                <a:srgbClr val="FFFF00">
                  <a:alpha val="50000"/>
                </a:srgb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74871" y="2532514"/>
            <a:ext cx="56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L’évolution de la température moyenne du Globe depuis 170 ans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839652" y="6122504"/>
            <a:ext cx="1245331" cy="7252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200000" y="1440000"/>
            <a:ext cx="4044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Année 2020</a:t>
            </a:r>
            <a:r>
              <a:rPr lang="fr-FR" sz="1600" dirty="0">
                <a:solidFill>
                  <a:schemeClr val="bg1"/>
                </a:solidFill>
              </a:rPr>
              <a:t> la plus chaude jamais enregistrée </a:t>
            </a:r>
            <a:endParaRPr lang="fr-FR" sz="1600" b="1" dirty="0">
              <a:solidFill>
                <a:schemeClr val="bg1"/>
              </a:solidFill>
            </a:endParaRPr>
          </a:p>
          <a:p>
            <a:pPr algn="ctr"/>
            <a:r>
              <a:rPr lang="fr-FR" sz="1600" b="1" dirty="0">
                <a:solidFill>
                  <a:srgbClr val="FFFF00"/>
                </a:solidFill>
              </a:rPr>
              <a:t>+1,2°C </a:t>
            </a:r>
            <a:r>
              <a:rPr lang="fr-FR" sz="1600" dirty="0">
                <a:solidFill>
                  <a:schemeClr val="bg1"/>
                </a:solidFill>
              </a:rPr>
              <a:t>par rapport à l’ère </a:t>
            </a:r>
            <a:r>
              <a:rPr lang="fr-FR" sz="1600" dirty="0" err="1">
                <a:solidFill>
                  <a:schemeClr val="bg1"/>
                </a:solidFill>
              </a:rPr>
              <a:t>pré-industrielle</a:t>
            </a:r>
            <a:endParaRPr lang="fr-FR" sz="1600" dirty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6 dernières années =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6 années les plus chaudes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65413" y="5945089"/>
            <a:ext cx="728084" cy="338554"/>
          </a:xfrm>
          <a:prstGeom prst="rect">
            <a:avLst/>
          </a:prstGeom>
          <a:solidFill>
            <a:srgbClr val="0090A3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+0,6°C</a:t>
            </a:r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7200000" y="2880000"/>
            <a:ext cx="4044085" cy="2880000"/>
            <a:chOff x="7217942" y="2880000"/>
            <a:chExt cx="3786556" cy="2696600"/>
          </a:xfrm>
        </p:grpSpPr>
        <p:sp>
          <p:nvSpPr>
            <p:cNvPr id="27" name="Rectangle 26"/>
            <p:cNvSpPr/>
            <p:nvPr/>
          </p:nvSpPr>
          <p:spPr>
            <a:xfrm>
              <a:off x="7217942" y="2880000"/>
              <a:ext cx="3786556" cy="2696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8" name="Picture 2" descr="Écart à la normale de référence de la température moyenne sur le Globe - © C3S"/>
            <p:cNvPicPr preferRelativeResize="0">
              <a:picLocks noChangeArrowheads="1"/>
            </p:cNvPicPr>
            <p:nvPr/>
          </p:nvPicPr>
          <p:blipFill>
            <a:blip r:embed="rId3" cstate="print">
              <a:clrChange>
                <a:clrFrom>
                  <a:srgbClr val="FCFEFC"/>
                </a:clrFrom>
                <a:clrTo>
                  <a:srgbClr val="FC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9064" y="2938218"/>
              <a:ext cx="3566238" cy="256015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" name="Connecteur en angle 6"/>
          <p:cNvCxnSpPr>
            <a:stCxn id="25" idx="3"/>
            <a:endCxn id="27" idx="1"/>
          </p:cNvCxnSpPr>
          <p:nvPr/>
        </p:nvCxnSpPr>
        <p:spPr>
          <a:xfrm>
            <a:off x="6179418" y="3082984"/>
            <a:ext cx="1020582" cy="1237016"/>
          </a:xfrm>
          <a:prstGeom prst="bentConnector3">
            <a:avLst/>
          </a:prstGeom>
          <a:ln w="19050">
            <a:solidFill>
              <a:schemeClr val="tx1"/>
            </a:solidFill>
            <a:headEnd type="stealt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84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199" y="2880000"/>
            <a:ext cx="5670000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0" y="2880000"/>
            <a:ext cx="4686071" cy="28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00FE69DB-F224-4029-BF95-0A328276EAEB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Un indicateur majeur du changement climatique : le réchauffement de la planète</a:t>
            </a:r>
            <a:endParaRPr lang="fr-FR" sz="2000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C74EB7-2269-4513-BB3D-EEC5C3891A16}"/>
              </a:ext>
            </a:extLst>
          </p:cNvPr>
          <p:cNvSpPr txBox="1"/>
          <p:nvPr/>
        </p:nvSpPr>
        <p:spPr>
          <a:xfrm>
            <a:off x="3901572" y="5745035"/>
            <a:ext cx="2130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Normale actuelle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14,2°C</a:t>
            </a:r>
          </a:p>
          <a:p>
            <a:pPr algn="ctr"/>
            <a:endParaRPr lang="fr-FR" sz="2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(1981-2010)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00000" y="1440000"/>
            <a:ext cx="46860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Evolution depuis l’ère </a:t>
            </a:r>
            <a:r>
              <a:rPr lang="fr-FR" sz="1600" b="1" dirty="0" err="1">
                <a:solidFill>
                  <a:schemeClr val="bg1"/>
                </a:solidFill>
              </a:rPr>
              <a:t>pré-industrielle</a:t>
            </a:r>
            <a:r>
              <a:rPr lang="fr-FR" sz="1600" b="1" dirty="0">
                <a:solidFill>
                  <a:schemeClr val="bg1"/>
                </a:solidFill>
              </a:rPr>
              <a:t> des GES</a:t>
            </a:r>
          </a:p>
          <a:p>
            <a:pPr algn="ctr"/>
            <a:endParaRPr lang="fr-FR" sz="800" b="1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de ≈ 290 ppm </a:t>
            </a:r>
            <a:r>
              <a:rPr lang="fr-FR" sz="1400" dirty="0" err="1">
                <a:solidFill>
                  <a:schemeClr val="bg1"/>
                </a:solidFill>
              </a:rPr>
              <a:t>équiv</a:t>
            </a:r>
            <a:r>
              <a:rPr lang="fr-FR" sz="1400" dirty="0">
                <a:solidFill>
                  <a:schemeClr val="bg1"/>
                </a:solidFill>
              </a:rPr>
              <a:t>. CO2 dans l’atmosphère en 1850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à plus de 500 ppm en 2020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6199BE-0988-4EE8-BCD7-8456847DF5DA}"/>
              </a:ext>
            </a:extLst>
          </p:cNvPr>
          <p:cNvSpPr/>
          <p:nvPr/>
        </p:nvSpPr>
        <p:spPr>
          <a:xfrm>
            <a:off x="7291032" y="5914312"/>
            <a:ext cx="459616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dirty="0">
                <a:solidFill>
                  <a:schemeClr val="bg1"/>
                </a:solidFill>
              </a:rPr>
              <a:t>https://gml.noaa.gov/aggi/aggi.html </a:t>
            </a: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67BFAB9C-6595-4E1E-B17A-AF0AE4E0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71" y="1161311"/>
            <a:ext cx="5670000" cy="1164147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9991" tIns="39996" rIns="79991" bIns="39996">
            <a:spAutoFit/>
          </a:bodyPr>
          <a:lstStyle/>
          <a:p>
            <a:pPr algn="ctr" defTabSz="800165">
              <a:lnSpc>
                <a:spcPct val="110000"/>
              </a:lnSpc>
            </a:pPr>
            <a:r>
              <a:rPr lang="fr-FR" sz="1600" dirty="0"/>
              <a:t>Un constat et une hypothèse :</a:t>
            </a:r>
          </a:p>
          <a:p>
            <a:pPr algn="ctr" defTabSz="800165">
              <a:lnSpc>
                <a:spcPct val="110000"/>
              </a:lnSpc>
            </a:pPr>
            <a:r>
              <a:rPr lang="fr-FR" sz="1600" dirty="0"/>
              <a:t>la </a:t>
            </a:r>
            <a:r>
              <a:rPr lang="fr-FR" sz="1600" u="sng" dirty="0"/>
              <a:t>rapidité sans précédent du réchauffement actuel</a:t>
            </a:r>
            <a:r>
              <a:rPr lang="fr-FR" sz="1600" dirty="0"/>
              <a:t> </a:t>
            </a:r>
          </a:p>
          <a:p>
            <a:pPr algn="ctr" defTabSz="800165">
              <a:lnSpc>
                <a:spcPct val="110000"/>
              </a:lnSpc>
            </a:pPr>
            <a:r>
              <a:rPr lang="fr-FR" sz="1600" dirty="0"/>
              <a:t>serait due à un </a:t>
            </a:r>
            <a:r>
              <a:rPr lang="fr-FR" sz="1600" b="1" u="sng" dirty="0"/>
              <a:t>effet de serre additif</a:t>
            </a:r>
            <a:endParaRPr lang="fr-FR" sz="1600" b="1" dirty="0"/>
          </a:p>
          <a:p>
            <a:pPr algn="ctr" defTabSz="800165">
              <a:lnSpc>
                <a:spcPct val="110000"/>
              </a:lnSpc>
            </a:pPr>
            <a:r>
              <a:rPr lang="fr-FR" sz="1600" dirty="0"/>
              <a:t>lié aux </a:t>
            </a:r>
            <a:r>
              <a:rPr lang="fr-FR" sz="1600" u="sng" dirty="0"/>
              <a:t>activités humaines</a:t>
            </a:r>
            <a:r>
              <a:rPr lang="fr-FR" sz="1600" dirty="0"/>
              <a:t>…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823712" y="2627664"/>
            <a:ext cx="497252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b="1" dirty="0"/>
              <a:t>500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139873" y="4327960"/>
            <a:ext cx="497252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1600" b="1" dirty="0"/>
              <a:t>290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55E2E82-C5C2-411A-84B0-3200EC0F7B99}"/>
              </a:ext>
            </a:extLst>
          </p:cNvPr>
          <p:cNvSpPr txBox="1"/>
          <p:nvPr/>
        </p:nvSpPr>
        <p:spPr>
          <a:xfrm>
            <a:off x="937216" y="5745035"/>
            <a:ext cx="1902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Ère </a:t>
            </a:r>
            <a:r>
              <a:rPr lang="fr-FR" sz="1400" dirty="0" err="1">
                <a:solidFill>
                  <a:schemeClr val="bg1"/>
                </a:solidFill>
              </a:rPr>
              <a:t>pré-industrielle</a:t>
            </a:r>
            <a:endParaRPr lang="fr-FR" sz="14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13,6°C</a:t>
            </a:r>
          </a:p>
          <a:p>
            <a:pPr algn="ctr"/>
            <a:endParaRPr lang="fr-FR" sz="200" dirty="0">
              <a:solidFill>
                <a:schemeClr val="bg1"/>
              </a:solidFill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</a:rPr>
              <a:t>(1850-1900)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1152939" y="4919870"/>
            <a:ext cx="14709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659630" y="4204083"/>
            <a:ext cx="7543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584383" y="2852151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0000"/>
                </a:solidFill>
              </a:rPr>
              <a:t>2020</a:t>
            </a:r>
          </a:p>
          <a:p>
            <a:pPr algn="ctr"/>
            <a:r>
              <a:rPr lang="fr-FR" sz="1200" b="1" dirty="0">
                <a:solidFill>
                  <a:srgbClr val="FF0000"/>
                </a:solidFill>
              </a:rPr>
              <a:t>14,8°C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2543663" y="4923184"/>
            <a:ext cx="3131580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ouble flèche verticale 29"/>
          <p:cNvSpPr/>
          <p:nvPr/>
        </p:nvSpPr>
        <p:spPr>
          <a:xfrm>
            <a:off x="5804453" y="3381454"/>
            <a:ext cx="154897" cy="1538416"/>
          </a:xfrm>
          <a:prstGeom prst="upDownArrow">
            <a:avLst/>
          </a:prstGeom>
          <a:gradFill>
            <a:gsLst>
              <a:gs pos="66000">
                <a:schemeClr val="accent1">
                  <a:lumMod val="20000"/>
                  <a:lumOff val="80000"/>
                  <a:alpha val="70000"/>
                </a:schemeClr>
              </a:gs>
              <a:gs pos="33000">
                <a:srgbClr val="FFFF99">
                  <a:alpha val="70000"/>
                </a:srgbClr>
              </a:gs>
              <a:gs pos="0">
                <a:srgbClr val="FFFF00">
                  <a:alpha val="50000"/>
                </a:srgb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7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74871" y="2532514"/>
            <a:ext cx="567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L’évolution de la température moyenne du Globe depuis 170 ans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839652" y="6122504"/>
            <a:ext cx="1245331" cy="7252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445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4000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</a:rPr>
              <a:t>La réalité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du changement climatique</a:t>
            </a:r>
          </a:p>
          <a:p>
            <a:pPr algn="ctr"/>
            <a:r>
              <a:rPr lang="fr-FR" sz="4800" b="1" dirty="0">
                <a:solidFill>
                  <a:schemeClr val="bg1"/>
                </a:solidFill>
              </a:rPr>
              <a:t>contemporain en Normandie</a:t>
            </a: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dirty="0"/>
              <a:t>D’après des données </a:t>
            </a:r>
            <a:r>
              <a:rPr lang="fr-FR" sz="3200" dirty="0"/>
              <a:t>de </a:t>
            </a:r>
            <a:r>
              <a:rPr lang="fr-FR" sz="3200" u="sng" dirty="0"/>
              <a:t>Météo-France</a:t>
            </a:r>
            <a:endParaRPr lang="fr-FR" sz="3200" i="1" u="sng" baseline="30000" dirty="0"/>
          </a:p>
          <a:p>
            <a:pPr algn="ctr"/>
            <a:endParaRPr lang="fr-FR" sz="4800" b="1" dirty="0">
              <a:solidFill>
                <a:schemeClr val="bg1"/>
              </a:solidFill>
            </a:endParaRPr>
          </a:p>
          <a:p>
            <a:pPr algn="ctr"/>
            <a:r>
              <a:rPr lang="fr-FR" sz="48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endParaRPr lang="fr-F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95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64" y="1778830"/>
            <a:ext cx="6727351" cy="4620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lèche droite 5"/>
          <p:cNvSpPr/>
          <p:nvPr/>
        </p:nvSpPr>
        <p:spPr>
          <a:xfrm rot="20644207">
            <a:off x="4165644" y="2980605"/>
            <a:ext cx="6071260" cy="1793936"/>
          </a:xfrm>
          <a:prstGeom prst="rightArrow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5052345" y="6548392"/>
            <a:ext cx="429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Données Météo-France, traitements et réalisation O. Cantat, 2021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59999" y="1800000"/>
            <a:ext cx="3131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forte variabilité interannuelle 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doublée d’une tendance</a:t>
            </a:r>
          </a:p>
          <a:p>
            <a:r>
              <a:rPr lang="fr-FR" dirty="0">
                <a:solidFill>
                  <a:schemeClr val="bg1"/>
                </a:solidFill>
              </a:rPr>
              <a:t>nette au réchauffement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142079" y="3707295"/>
            <a:ext cx="13837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/>
              <a:t>Moyenne 1951-2020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693364" y="1260000"/>
            <a:ext cx="672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Chronique des températures moyennes à Caen depuis 1951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4273826" y="3856383"/>
            <a:ext cx="58541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re 1">
            <a:extLst>
              <a:ext uri="{FF2B5EF4-FFF2-40B4-BE49-F238E27FC236}">
                <a16:creationId xmlns:a16="http://schemas.microsoft.com/office/drawing/2014/main" id="{B13E3C90-1E47-4AF0-8DBB-08388C778A43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 changement climatique contemporain en Normandie : </a:t>
            </a:r>
            <a:r>
              <a:rPr lang="fr-FR" sz="2000" dirty="0">
                <a:latin typeface="+mn-lt"/>
              </a:rPr>
              <a:t>un réchauffement marqué de l’air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504265" y="1532255"/>
            <a:ext cx="1532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rgbClr val="FFFF00"/>
                </a:solidFill>
              </a:rPr>
              <a:t>2020 :</a:t>
            </a:r>
          </a:p>
          <a:p>
            <a:pPr algn="ctr"/>
            <a:r>
              <a:rPr lang="fr-FR" sz="1200" b="1" dirty="0">
                <a:solidFill>
                  <a:srgbClr val="FFFF00"/>
                </a:solidFill>
              </a:rPr>
              <a:t>année la plus chaude</a:t>
            </a:r>
          </a:p>
          <a:p>
            <a:pPr algn="ctr"/>
            <a:r>
              <a:rPr lang="fr-FR" sz="1200" b="1" dirty="0">
                <a:solidFill>
                  <a:srgbClr val="FFFF00"/>
                </a:solidFill>
              </a:rPr>
              <a:t>à Caen</a:t>
            </a:r>
          </a:p>
          <a:p>
            <a:pPr algn="ctr"/>
            <a:r>
              <a:rPr lang="fr-FR" sz="1200" b="1" dirty="0">
                <a:solidFill>
                  <a:srgbClr val="FFFF00"/>
                </a:solidFill>
              </a:rPr>
              <a:t>en Normandie</a:t>
            </a:r>
          </a:p>
          <a:p>
            <a:pPr algn="ctr"/>
            <a:r>
              <a:rPr lang="fr-FR" sz="1200" b="1" dirty="0">
                <a:solidFill>
                  <a:srgbClr val="FFFF00"/>
                </a:solidFill>
              </a:rPr>
              <a:t>en France</a:t>
            </a:r>
          </a:p>
          <a:p>
            <a:pPr algn="ctr"/>
            <a:r>
              <a:rPr lang="fr-FR" sz="1200" b="1" dirty="0">
                <a:solidFill>
                  <a:srgbClr val="FFFF00"/>
                </a:solidFill>
              </a:rPr>
              <a:t>dans le Monde</a:t>
            </a:r>
          </a:p>
        </p:txBody>
      </p:sp>
    </p:spTree>
    <p:extLst>
      <p:ext uri="{BB962C8B-B14F-4D97-AF65-F5344CB8AC3E}">
        <p14:creationId xmlns:p14="http://schemas.microsoft.com/office/powerpoint/2010/main" val="46416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64" y="1778830"/>
            <a:ext cx="6727351" cy="4620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b="65516"/>
          <a:stretch/>
        </p:blipFill>
        <p:spPr>
          <a:xfrm>
            <a:off x="5003840" y="2004906"/>
            <a:ext cx="2542719" cy="1282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eur droit 7"/>
          <p:cNvCxnSpPr/>
          <p:nvPr/>
        </p:nvCxnSpPr>
        <p:spPr>
          <a:xfrm>
            <a:off x="4323522" y="4393096"/>
            <a:ext cx="2359551" cy="0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798366" y="3587460"/>
            <a:ext cx="2454965" cy="0"/>
          </a:xfrm>
          <a:prstGeom prst="line">
            <a:avLst/>
          </a:prstGeom>
          <a:ln w="76200" cap="rnd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11629" y="3373875"/>
            <a:ext cx="118333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1951-1980 :</a:t>
            </a:r>
          </a:p>
          <a:p>
            <a:pPr algn="ctr"/>
            <a:r>
              <a:rPr lang="fr-FR" sz="1600" b="1" dirty="0"/>
              <a:t>10,4°C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561725" y="2386943"/>
            <a:ext cx="118333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1981-2010 :</a:t>
            </a:r>
          </a:p>
          <a:p>
            <a:pPr algn="ctr"/>
            <a:r>
              <a:rPr lang="fr-FR" sz="1600" b="1" dirty="0"/>
              <a:t>11,2°C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60000" y="1800000"/>
            <a:ext cx="314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forte variabilité interannuelle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doublée d’une tendance</a:t>
            </a:r>
          </a:p>
          <a:p>
            <a:r>
              <a:rPr lang="fr-FR" dirty="0">
                <a:solidFill>
                  <a:schemeClr val="bg1"/>
                </a:solidFill>
              </a:rPr>
              <a:t>nette au réchauffement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quantifiée par la comparaison des deux dernières « normales » climatiques successives (+0,8°C)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0142079" y="3707295"/>
            <a:ext cx="13837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Moyenne 1951-2020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693364" y="1260000"/>
            <a:ext cx="672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Chronique des températures moyennes à Caen depuis 1951</a:t>
            </a:r>
          </a:p>
        </p:txBody>
      </p:sp>
      <p:sp>
        <p:nvSpPr>
          <p:cNvPr id="21" name="ZoneTexte 20"/>
          <p:cNvSpPr txBox="1"/>
          <p:nvPr/>
        </p:nvSpPr>
        <p:spPr>
          <a:xfrm rot="19340804">
            <a:off x="5425849" y="2199943"/>
            <a:ext cx="9204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+ 0,8°C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52345" y="6548392"/>
            <a:ext cx="429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Données Météo-France, traitements et réalisation O. Cantat, 2021</a:t>
            </a:r>
          </a:p>
        </p:txBody>
      </p:sp>
      <p:sp>
        <p:nvSpPr>
          <p:cNvPr id="27" name="Titre 1">
            <a:extLst>
              <a:ext uri="{FF2B5EF4-FFF2-40B4-BE49-F238E27FC236}">
                <a16:creationId xmlns:a16="http://schemas.microsoft.com/office/drawing/2014/main" id="{B13E3C90-1E47-4AF0-8DBB-08388C778A43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 changement climatique contemporain en Normandie : </a:t>
            </a:r>
            <a:r>
              <a:rPr lang="fr-FR" sz="2000" dirty="0">
                <a:latin typeface="+mn-lt"/>
              </a:rPr>
              <a:t>un réchauffement marqué de l’air</a:t>
            </a:r>
          </a:p>
        </p:txBody>
      </p:sp>
    </p:spTree>
    <p:extLst>
      <p:ext uri="{BB962C8B-B14F-4D97-AF65-F5344CB8AC3E}">
        <p14:creationId xmlns:p14="http://schemas.microsoft.com/office/powerpoint/2010/main" val="90791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364" y="1778830"/>
            <a:ext cx="6727351" cy="46204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eur droit 7"/>
          <p:cNvCxnSpPr/>
          <p:nvPr/>
        </p:nvCxnSpPr>
        <p:spPr>
          <a:xfrm>
            <a:off x="4323522" y="4393096"/>
            <a:ext cx="2359551" cy="0"/>
          </a:xfrm>
          <a:prstGeom prst="line">
            <a:avLst/>
          </a:prstGeom>
          <a:ln w="76200" cap="rnd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798366" y="3587460"/>
            <a:ext cx="2454965" cy="0"/>
          </a:xfrm>
          <a:prstGeom prst="line">
            <a:avLst/>
          </a:prstGeom>
          <a:ln w="76200" cap="rnd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9339581" y="3144078"/>
            <a:ext cx="758576" cy="0"/>
          </a:xfrm>
          <a:prstGeom prst="line">
            <a:avLst/>
          </a:prstGeom>
          <a:ln w="76200" cap="rnd">
            <a:solidFill>
              <a:schemeClr val="tx1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911629" y="3373875"/>
            <a:ext cx="118333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1951-1980 :</a:t>
            </a:r>
          </a:p>
          <a:p>
            <a:pPr algn="ctr"/>
            <a:r>
              <a:rPr lang="fr-FR" sz="1600" b="1" dirty="0"/>
              <a:t>10,4°C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213630" y="1902447"/>
            <a:ext cx="1059906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2011-2020 :</a:t>
            </a:r>
          </a:p>
          <a:p>
            <a:pPr algn="ctr"/>
            <a:r>
              <a:rPr lang="fr-FR" sz="1400" b="1" dirty="0"/>
              <a:t>11,7°C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7561725" y="2386943"/>
            <a:ext cx="1183337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1981-2010 :</a:t>
            </a:r>
          </a:p>
          <a:p>
            <a:pPr algn="ctr"/>
            <a:r>
              <a:rPr lang="fr-FR" sz="1600" b="1" dirty="0"/>
              <a:t>11,2°C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60000" y="1800000"/>
            <a:ext cx="3055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Une forte variabilité interannuelle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doublée d’une tendance</a:t>
            </a:r>
          </a:p>
          <a:p>
            <a:r>
              <a:rPr lang="fr-FR" dirty="0">
                <a:solidFill>
                  <a:schemeClr val="bg1"/>
                </a:solidFill>
              </a:rPr>
              <a:t>nette au réchauffement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quantifiée par la comparaison des deux dernières « normales » climatiques successives (+0,8°C)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dirty="0">
                <a:solidFill>
                  <a:schemeClr val="bg1"/>
                </a:solidFill>
              </a:rPr>
              <a:t>…avec une même trajectoire toujours présente durant la dernière décennie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0142079" y="3707295"/>
            <a:ext cx="1383712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Moyenne 1951-2020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3693364" y="1260000"/>
            <a:ext cx="672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Chronique des températures moyennes à Caen depuis 1951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/>
          <a:srcRect b="65516"/>
          <a:stretch/>
        </p:blipFill>
        <p:spPr>
          <a:xfrm>
            <a:off x="7869117" y="1642239"/>
            <a:ext cx="1353450" cy="682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/>
          <a:srcRect b="65516"/>
          <a:stretch/>
        </p:blipFill>
        <p:spPr>
          <a:xfrm>
            <a:off x="5003840" y="2004906"/>
            <a:ext cx="2542719" cy="1282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ZoneTexte 26"/>
          <p:cNvSpPr txBox="1"/>
          <p:nvPr/>
        </p:nvSpPr>
        <p:spPr>
          <a:xfrm>
            <a:off x="5052345" y="6548392"/>
            <a:ext cx="42971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50" dirty="0"/>
              <a:t>Données Météo-France, traitements et réalisation O. Cantat, 2021</a:t>
            </a:r>
          </a:p>
        </p:txBody>
      </p:sp>
      <p:sp>
        <p:nvSpPr>
          <p:cNvPr id="29" name="Titre 1">
            <a:extLst>
              <a:ext uri="{FF2B5EF4-FFF2-40B4-BE49-F238E27FC236}">
                <a16:creationId xmlns:a16="http://schemas.microsoft.com/office/drawing/2014/main" id="{B13E3C90-1E47-4AF0-8DBB-08388C778A43}"/>
              </a:ext>
            </a:extLst>
          </p:cNvPr>
          <p:cNvSpPr txBox="1">
            <a:spLocks/>
          </p:cNvSpPr>
          <p:nvPr/>
        </p:nvSpPr>
        <p:spPr>
          <a:xfrm>
            <a:off x="0" y="86629"/>
            <a:ext cx="12192000" cy="521384"/>
          </a:xfrm>
          <a:prstGeom prst="rect">
            <a:avLst/>
          </a:prstGeom>
          <a:solidFill>
            <a:srgbClr val="FFCC00"/>
          </a:solidFill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dirty="0">
                <a:latin typeface="+mn-lt"/>
              </a:rPr>
              <a:t>Le changement climatique contemporain en Normandie : </a:t>
            </a:r>
            <a:r>
              <a:rPr lang="fr-FR" sz="2000" dirty="0">
                <a:latin typeface="+mn-lt"/>
              </a:rPr>
              <a:t>un réchauffement marqué de l’air</a:t>
            </a:r>
          </a:p>
        </p:txBody>
      </p:sp>
      <p:sp>
        <p:nvSpPr>
          <p:cNvPr id="18" name="ZoneTexte 17"/>
          <p:cNvSpPr txBox="1"/>
          <p:nvPr/>
        </p:nvSpPr>
        <p:spPr>
          <a:xfrm rot="19340804">
            <a:off x="5425849" y="2199943"/>
            <a:ext cx="9204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+ 0,8°C</a:t>
            </a:r>
          </a:p>
        </p:txBody>
      </p:sp>
    </p:spTree>
    <p:extLst>
      <p:ext uri="{BB962C8B-B14F-4D97-AF65-F5344CB8AC3E}">
        <p14:creationId xmlns:p14="http://schemas.microsoft.com/office/powerpoint/2010/main" val="2619340740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3080</Words>
  <Application>Microsoft Office PowerPoint</Application>
  <PresentationFormat>Grand écran</PresentationFormat>
  <Paragraphs>619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Gotham Medium</vt:lpstr>
      <vt:lpstr>Times New Roman</vt:lpstr>
      <vt:lpstr>Wingdings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Stephane Costa</dc:creator>
  <cp:lastModifiedBy>Xavier Lecoutour</cp:lastModifiedBy>
  <cp:revision>156</cp:revision>
  <dcterms:created xsi:type="dcterms:W3CDTF">2021-05-06T14:33:52Z</dcterms:created>
  <dcterms:modified xsi:type="dcterms:W3CDTF">2022-02-03T18:37:41Z</dcterms:modified>
</cp:coreProperties>
</file>